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81"/>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7"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CA32"/>
    <a:srgbClr val="C2DAFE"/>
    <a:srgbClr val="62626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77" d="100"/>
          <a:sy n="77" d="100"/>
        </p:scale>
        <p:origin x="9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D3B9B-0AC7-40DC-AB70-C4F7FE8FDBE6}" type="datetimeFigureOut">
              <a:rPr lang="en-US" smtClean="0"/>
              <a:t>3/6/2022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24053-8DE9-473D-B770-FCF63F6FD076}" type="slidenum">
              <a:rPr lang="en-US" smtClean="0"/>
              <a:t>‹Nº›</a:t>
            </a:fld>
            <a:endParaRPr lang="en-US"/>
          </a:p>
        </p:txBody>
      </p:sp>
    </p:spTree>
    <p:extLst>
      <p:ext uri="{BB962C8B-B14F-4D97-AF65-F5344CB8AC3E}">
        <p14:creationId xmlns:p14="http://schemas.microsoft.com/office/powerpoint/2010/main" val="216853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5</a:t>
            </a:fld>
            <a:endParaRPr lang="en-US"/>
          </a:p>
        </p:txBody>
      </p:sp>
    </p:spTree>
    <p:extLst>
      <p:ext uri="{BB962C8B-B14F-4D97-AF65-F5344CB8AC3E}">
        <p14:creationId xmlns:p14="http://schemas.microsoft.com/office/powerpoint/2010/main" val="231035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13</a:t>
            </a:fld>
            <a:endParaRPr lang="en-US"/>
          </a:p>
        </p:txBody>
      </p:sp>
    </p:spTree>
    <p:extLst>
      <p:ext uri="{BB962C8B-B14F-4D97-AF65-F5344CB8AC3E}">
        <p14:creationId xmlns:p14="http://schemas.microsoft.com/office/powerpoint/2010/main" val="420911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hlink"/>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
            <a:ext cx="12192000" cy="36623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p:cNvSpPr>
            <a:spLocks noChangeArrowheads="1"/>
          </p:cNvSpPr>
          <p:nvPr/>
        </p:nvSpPr>
        <p:spPr bwMode="auto">
          <a:xfrm>
            <a:off x="0" y="6605588"/>
            <a:ext cx="12185651" cy="2778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p:cNvSpPr>
            <a:spLocks noChangeArrowheads="1"/>
          </p:cNvSpPr>
          <p:nvPr/>
        </p:nvSpPr>
        <p:spPr bwMode="auto">
          <a:xfrm>
            <a:off x="1" y="3617913"/>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3" name="Rectangle 7"/>
          <p:cNvSpPr>
            <a:spLocks noGrp="1" noChangeArrowheads="1"/>
          </p:cNvSpPr>
          <p:nvPr>
            <p:ph type="subTitle" idx="1"/>
          </p:nvPr>
        </p:nvSpPr>
        <p:spPr>
          <a:xfrm>
            <a:off x="3744385" y="4149726"/>
            <a:ext cx="4607983" cy="1152525"/>
          </a:xfrm>
        </p:spPr>
        <p:txBody>
          <a:bodyPr/>
          <a:lstStyle>
            <a:lvl1pPr marL="0" indent="0">
              <a:buFontTx/>
              <a:buNone/>
              <a:defRPr sz="2800"/>
            </a:lvl1pPr>
          </a:lstStyle>
          <a:p>
            <a:pPr lvl="0"/>
            <a:r>
              <a:rPr lang="es-ES" altLang="en-US" noProof="0" smtClean="0"/>
              <a:t>Haga clic para editar el estilo de subtítulo del patrón</a:t>
            </a:r>
            <a:endParaRPr lang="en-GB" altLang="en-US" noProof="0" smtClean="0"/>
          </a:p>
        </p:txBody>
      </p:sp>
      <p:sp>
        <p:nvSpPr>
          <p:cNvPr id="4102" name="Rectangle 6"/>
          <p:cNvSpPr>
            <a:spLocks noGrp="1" noChangeArrowheads="1"/>
          </p:cNvSpPr>
          <p:nvPr>
            <p:ph type="ctrTitle"/>
          </p:nvPr>
        </p:nvSpPr>
        <p:spPr>
          <a:xfrm>
            <a:off x="3744384" y="620714"/>
            <a:ext cx="4512733" cy="2484437"/>
          </a:xfrm>
        </p:spPr>
        <p:txBody>
          <a:bodyPr/>
          <a:lstStyle>
            <a:lvl1pPr>
              <a:defRPr/>
            </a:lvl1pPr>
          </a:lstStyle>
          <a:p>
            <a:pPr lvl="0"/>
            <a:r>
              <a:rPr lang="es-ES" altLang="en-US" noProof="0" smtClean="0"/>
              <a:t>Haga clic para modificar el estilo de título del patrón</a:t>
            </a:r>
            <a:endParaRPr lang="en-GB" altLang="en-US" noProof="0" smtClean="0"/>
          </a:p>
        </p:txBody>
      </p:sp>
      <p:sp>
        <p:nvSpPr>
          <p:cNvPr id="7" name="Rectangle 11"/>
          <p:cNvSpPr>
            <a:spLocks noGrp="1" noChangeArrowheads="1"/>
          </p:cNvSpPr>
          <p:nvPr>
            <p:ph type="dt" sz="half" idx="10"/>
          </p:nvPr>
        </p:nvSpPr>
        <p:spPr bwMode="auto">
          <a:xfrm>
            <a:off x="609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fld id="{4AAD347D-5ACD-4C99-B74B-A9C85AD731AF}" type="datetimeFigureOut">
              <a:rPr lang="en-US" smtClean="0"/>
              <a:t>3/6/2022</a:t>
            </a:fld>
            <a:endParaRPr lang="en-US" dirty="0"/>
          </a:p>
        </p:txBody>
      </p:sp>
      <p:sp>
        <p:nvSpPr>
          <p:cNvPr id="8" name="Rectangle 12"/>
          <p:cNvSpPr>
            <a:spLocks noGrp="1" noChangeArrowheads="1"/>
          </p:cNvSpPr>
          <p:nvPr>
            <p:ph type="ftr" sz="quarter" idx="11"/>
          </p:nvPr>
        </p:nvSpPr>
        <p:spPr bwMode="auto">
          <a:xfrm>
            <a:off x="4165600" y="6605588"/>
            <a:ext cx="3860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endParaRPr lang="en-US" dirty="0"/>
          </a:p>
        </p:txBody>
      </p:sp>
      <p:sp>
        <p:nvSpPr>
          <p:cNvPr id="9" name="Rectangle 13"/>
          <p:cNvSpPr>
            <a:spLocks noGrp="1" noChangeArrowheads="1"/>
          </p:cNvSpPr>
          <p:nvPr>
            <p:ph type="sldNum" sz="quarter" idx="12"/>
          </p:nvPr>
        </p:nvSpPr>
        <p:spPr bwMode="auto">
          <a:xfrm>
            <a:off x="8737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0356873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244581831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2700" y="260351"/>
            <a:ext cx="2762251" cy="5832475"/>
          </a:xfrm>
        </p:spPr>
        <p:txBody>
          <a:bodyPr vert="eaVert"/>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a:xfrm>
            <a:off x="609601" y="260351"/>
            <a:ext cx="8089900" cy="58324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130452496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3686580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Editar el estilo de texto del patrón</a:t>
            </a:r>
          </a:p>
        </p:txBody>
      </p:sp>
    </p:spTree>
    <p:extLst>
      <p:ext uri="{BB962C8B-B14F-4D97-AF65-F5344CB8AC3E}">
        <p14:creationId xmlns:p14="http://schemas.microsoft.com/office/powerpoint/2010/main" val="105334193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sz="half" idx="1"/>
          </p:nvPr>
        </p:nvSpPr>
        <p:spPr>
          <a:xfrm>
            <a:off x="609601" y="1484313"/>
            <a:ext cx="5425017"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Content Placeholder 3"/>
          <p:cNvSpPr>
            <a:spLocks noGrp="1"/>
          </p:cNvSpPr>
          <p:nvPr>
            <p:ph sz="half" idx="2"/>
          </p:nvPr>
        </p:nvSpPr>
        <p:spPr>
          <a:xfrm>
            <a:off x="6237818" y="1484313"/>
            <a:ext cx="5427133"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72064034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7819381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Tree>
    <p:extLst>
      <p:ext uri="{BB962C8B-B14F-4D97-AF65-F5344CB8AC3E}">
        <p14:creationId xmlns:p14="http://schemas.microsoft.com/office/powerpoint/2010/main" val="86205129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6546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46662585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n-GB"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173810061"/>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4233" y="1"/>
            <a:ext cx="12192000" cy="1196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7" name="Rectangle 9"/>
          <p:cNvSpPr>
            <a:spLocks noChangeArrowheads="1"/>
          </p:cNvSpPr>
          <p:nvPr/>
        </p:nvSpPr>
        <p:spPr bwMode="auto">
          <a:xfrm>
            <a:off x="0" y="6735764"/>
            <a:ext cx="12192000" cy="1492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8" name="Rectangle 10"/>
          <p:cNvSpPr>
            <a:spLocks noChangeArrowheads="1"/>
          </p:cNvSpPr>
          <p:nvPr/>
        </p:nvSpPr>
        <p:spPr bwMode="auto">
          <a:xfrm>
            <a:off x="-4233" y="1089025"/>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9" name="Rectangle 2"/>
          <p:cNvSpPr>
            <a:spLocks noGrp="1" noChangeArrowheads="1"/>
          </p:cNvSpPr>
          <p:nvPr>
            <p:ph type="title"/>
          </p:nvPr>
        </p:nvSpPr>
        <p:spPr bwMode="auto">
          <a:xfrm>
            <a:off x="609601" y="260351"/>
            <a:ext cx="11055351"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GB" altLang="en-US" smtClean="0"/>
          </a:p>
        </p:txBody>
      </p:sp>
      <p:sp>
        <p:nvSpPr>
          <p:cNvPr id="1030" name="Rectangle 3"/>
          <p:cNvSpPr>
            <a:spLocks noGrp="1" noChangeArrowheads="1"/>
          </p:cNvSpPr>
          <p:nvPr>
            <p:ph type="body" idx="1"/>
          </p:nvPr>
        </p:nvSpPr>
        <p:spPr bwMode="auto">
          <a:xfrm>
            <a:off x="609601" y="1484313"/>
            <a:ext cx="1105535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GB" altLang="en-US" smtClean="0"/>
          </a:p>
        </p:txBody>
      </p:sp>
      <p:sp>
        <p:nvSpPr>
          <p:cNvPr id="1031" name="Rectangle 11"/>
          <p:cNvSpPr>
            <a:spLocks noChangeArrowheads="1"/>
          </p:cNvSpPr>
          <p:nvPr/>
        </p:nvSpPr>
        <p:spPr bwMode="auto">
          <a:xfrm>
            <a:off x="0" y="6705600"/>
            <a:ext cx="12192000" cy="6985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Tree>
    <p:extLst>
      <p:ext uri="{BB962C8B-B14F-4D97-AF65-F5344CB8AC3E}">
        <p14:creationId xmlns:p14="http://schemas.microsoft.com/office/powerpoint/2010/main" val="244787861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p:wipe dir="r"/>
  </p:transition>
  <p:hf sldNum="0" hdr="0" ftr="0" dt="0"/>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accent2"/>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accent2"/>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accent2"/>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gjaramillo@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um.oracle.com/oracle-linux-isos.html" TargetMode="External"/><Relationship Id="rId2" Type="http://schemas.openxmlformats.org/officeDocument/2006/relationships/hyperlink" Target="https://www.virtualbox.org/wiki/Linux_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docs.docker.com/compose/instal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r>
              <a:rPr lang="es-MX" dirty="0" smtClean="0">
                <a:solidFill>
                  <a:schemeClr val="tx1"/>
                </a:solidFill>
              </a:rPr>
              <a:t>Luis Gerardo Jaramillo </a:t>
            </a:r>
            <a:r>
              <a:rPr lang="es-MX" dirty="0" err="1">
                <a:solidFill>
                  <a:schemeClr val="tx1"/>
                </a:solidFill>
              </a:rPr>
              <a:t>G</a:t>
            </a:r>
            <a:r>
              <a:rPr lang="es-MX" dirty="0" err="1" smtClean="0">
                <a:solidFill>
                  <a:schemeClr val="tx1"/>
                </a:solidFill>
              </a:rPr>
              <a:t>tz</a:t>
            </a:r>
            <a:r>
              <a:rPr lang="es-MX" dirty="0" smtClean="0">
                <a:solidFill>
                  <a:schemeClr val="tx1"/>
                </a:solidFill>
              </a:rPr>
              <a:t>.	</a:t>
            </a:r>
            <a:r>
              <a:rPr lang="es-MX" dirty="0" smtClean="0">
                <a:solidFill>
                  <a:schemeClr val="tx1"/>
                </a:solidFill>
                <a:hlinkClick r:id="rId3"/>
              </a:rPr>
              <a:t>Lgjaramillo@gmail.com</a:t>
            </a:r>
            <a:endParaRPr lang="es-MX" dirty="0" smtClean="0">
              <a:solidFill>
                <a:schemeClr val="tx1"/>
              </a:solidFill>
            </a:endParaRPr>
          </a:p>
          <a:p>
            <a:r>
              <a:rPr lang="es-MX" dirty="0" smtClean="0">
                <a:solidFill>
                  <a:schemeClr val="tx1"/>
                </a:solidFill>
              </a:rPr>
              <a:t>IJALTI Marzo 2022</a:t>
            </a:r>
            <a:endParaRPr lang="es-MX" dirty="0">
              <a:solidFill>
                <a:schemeClr val="tx1"/>
              </a:solidFill>
            </a:endParaRPr>
          </a:p>
        </p:txBody>
      </p:sp>
      <p:sp>
        <p:nvSpPr>
          <p:cNvPr id="2" name="Título 1"/>
          <p:cNvSpPr>
            <a:spLocks noGrp="1"/>
          </p:cNvSpPr>
          <p:nvPr>
            <p:ph type="ctrTitle"/>
          </p:nvPr>
        </p:nvSpPr>
        <p:spPr/>
        <p:txBody>
          <a:bodyPr/>
          <a:lstStyle/>
          <a:p>
            <a:r>
              <a:rPr lang="es-MX" dirty="0" err="1" smtClean="0"/>
              <a:t>Kubernetes</a:t>
            </a:r>
            <a:endParaRPr lang="es-MX" dirty="0"/>
          </a:p>
        </p:txBody>
      </p:sp>
    </p:spTree>
    <p:extLst>
      <p:ext uri="{BB962C8B-B14F-4D97-AF65-F5344CB8AC3E}">
        <p14:creationId xmlns:p14="http://schemas.microsoft.com/office/powerpoint/2010/main" val="4217541469"/>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y conceptos de </a:t>
            </a:r>
            <a:r>
              <a:rPr lang="es-MX" dirty="0" err="1" smtClean="0"/>
              <a:t>Kubernetes</a:t>
            </a:r>
            <a:endParaRPr lang="es-MX" dirty="0"/>
          </a:p>
        </p:txBody>
      </p:sp>
      <p:sp>
        <p:nvSpPr>
          <p:cNvPr id="5" name="Rectángulo redondeado 4"/>
          <p:cNvSpPr/>
          <p:nvPr/>
        </p:nvSpPr>
        <p:spPr>
          <a:xfrm>
            <a:off x="1828799" y="2098430"/>
            <a:ext cx="8335109" cy="4583723"/>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dirty="0"/>
          </a:p>
        </p:txBody>
      </p:sp>
      <p:sp>
        <p:nvSpPr>
          <p:cNvPr id="6" name="CuadroTexto 5"/>
          <p:cNvSpPr txBox="1"/>
          <p:nvPr/>
        </p:nvSpPr>
        <p:spPr>
          <a:xfrm>
            <a:off x="2672862" y="1791174"/>
            <a:ext cx="947695"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s-MX" b="1" dirty="0" err="1" smtClean="0">
                <a:ln/>
                <a:solidFill>
                  <a:schemeClr val="accent3"/>
                </a:solidFill>
              </a:rPr>
              <a:t>Cluster</a:t>
            </a:r>
            <a:endParaRPr lang="es-MX" b="1" dirty="0">
              <a:ln/>
              <a:solidFill>
                <a:schemeClr val="accent3"/>
              </a:solidFill>
            </a:endParaRPr>
          </a:p>
        </p:txBody>
      </p:sp>
      <p:sp>
        <p:nvSpPr>
          <p:cNvPr id="7" name="Rectángulo redondeado 6"/>
          <p:cNvSpPr/>
          <p:nvPr/>
        </p:nvSpPr>
        <p:spPr>
          <a:xfrm>
            <a:off x="2215662" y="3135923"/>
            <a:ext cx="2239108" cy="233289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8" name="CuadroTexto 7"/>
          <p:cNvSpPr txBox="1"/>
          <p:nvPr/>
        </p:nvSpPr>
        <p:spPr>
          <a:xfrm>
            <a:off x="2531951" y="2835152"/>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9" name="Rectángulo redondeado 8"/>
          <p:cNvSpPr/>
          <p:nvPr/>
        </p:nvSpPr>
        <p:spPr>
          <a:xfrm>
            <a:off x="2403231" y="3598985"/>
            <a:ext cx="1863969" cy="103163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sz="1600" dirty="0" smtClean="0"/>
              <a:t>Herramientas para el manejo de nodos</a:t>
            </a:r>
            <a:endParaRPr lang="es-MX" sz="1600" dirty="0"/>
          </a:p>
        </p:txBody>
      </p:sp>
      <p:sp>
        <p:nvSpPr>
          <p:cNvPr id="10" name="Rectángulo redondeado 9"/>
          <p:cNvSpPr/>
          <p:nvPr/>
        </p:nvSpPr>
        <p:spPr>
          <a:xfrm>
            <a:off x="2403231" y="4931386"/>
            <a:ext cx="1863969" cy="3575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1400" dirty="0" smtClean="0"/>
              <a:t>Plano de Control</a:t>
            </a:r>
            <a:endParaRPr lang="es-MX" sz="1400" dirty="0"/>
          </a:p>
        </p:txBody>
      </p:sp>
      <p:grpSp>
        <p:nvGrpSpPr>
          <p:cNvPr id="36" name="Grupo 35"/>
          <p:cNvGrpSpPr/>
          <p:nvPr/>
        </p:nvGrpSpPr>
        <p:grpSpPr>
          <a:xfrm>
            <a:off x="5720862" y="2154589"/>
            <a:ext cx="2602523" cy="1444396"/>
            <a:chOff x="5720862" y="2154589"/>
            <a:chExt cx="2602523" cy="1444396"/>
          </a:xfrm>
        </p:grpSpPr>
        <p:sp>
          <p:nvSpPr>
            <p:cNvPr id="11" name="Rectángulo redondeado 10"/>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2" name="CuadroTexto 11"/>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3" name="Rectángulo redondeado 12"/>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14" name="Rectángulo redondeado 13"/>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cxnSp>
        <p:nvCxnSpPr>
          <p:cNvPr id="27" name="Conector angular 26"/>
          <p:cNvCxnSpPr>
            <a:stCxn id="7" idx="3"/>
            <a:endCxn id="22" idx="1"/>
          </p:cNvCxnSpPr>
          <p:nvPr/>
        </p:nvCxnSpPr>
        <p:spPr>
          <a:xfrm>
            <a:off x="4454770" y="4302369"/>
            <a:ext cx="1266092" cy="1672790"/>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Conector angular 29"/>
          <p:cNvCxnSpPr>
            <a:stCxn id="7" idx="3"/>
            <a:endCxn id="11" idx="1"/>
          </p:cNvCxnSpPr>
          <p:nvPr/>
        </p:nvCxnSpPr>
        <p:spPr>
          <a:xfrm flipV="1">
            <a:off x="4454770" y="3030416"/>
            <a:ext cx="1266092" cy="1271953"/>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Conector angular 32"/>
          <p:cNvCxnSpPr>
            <a:stCxn id="7" idx="3"/>
            <a:endCxn id="17" idx="1"/>
          </p:cNvCxnSpPr>
          <p:nvPr/>
        </p:nvCxnSpPr>
        <p:spPr>
          <a:xfrm>
            <a:off x="4454770" y="4302369"/>
            <a:ext cx="1266092" cy="23828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Rectángulo redondeado 33"/>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35" name="Flecha derecha 34"/>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7" name="Grupo 36"/>
          <p:cNvGrpSpPr/>
          <p:nvPr/>
        </p:nvGrpSpPr>
        <p:grpSpPr>
          <a:xfrm>
            <a:off x="5720862" y="3595375"/>
            <a:ext cx="2602523" cy="1444396"/>
            <a:chOff x="5720862" y="2154589"/>
            <a:chExt cx="2602523" cy="1444396"/>
          </a:xfrm>
        </p:grpSpPr>
        <p:sp>
          <p:nvSpPr>
            <p:cNvPr id="38" name="Rectángulo redondeado 37"/>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39" name="CuadroTexto 38"/>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0" name="Rectángulo redondeado 39"/>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1" name="Rectángulo redondeado 40"/>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grpSp>
        <p:nvGrpSpPr>
          <p:cNvPr id="42" name="Grupo 41"/>
          <p:cNvGrpSpPr/>
          <p:nvPr/>
        </p:nvGrpSpPr>
        <p:grpSpPr>
          <a:xfrm>
            <a:off x="5744310" y="5039771"/>
            <a:ext cx="2602523" cy="1444396"/>
            <a:chOff x="5720862" y="2154589"/>
            <a:chExt cx="2602523" cy="1444396"/>
          </a:xfrm>
        </p:grpSpPr>
        <p:sp>
          <p:nvSpPr>
            <p:cNvPr id="43" name="Rectángulo redondeado 42"/>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44" name="CuadroTexto 43"/>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5" name="Rectángulo redondeado 44"/>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6" name="Rectángulo redondeado 45"/>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spTree>
    <p:extLst>
      <p:ext uri="{BB962C8B-B14F-4D97-AF65-F5344CB8AC3E}">
        <p14:creationId xmlns:p14="http://schemas.microsoft.com/office/powerpoint/2010/main" val="2397316939"/>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sp>
        <p:nvSpPr>
          <p:cNvPr id="5" name="Rectángulo redondeado 4"/>
          <p:cNvSpPr/>
          <p:nvPr/>
        </p:nvSpPr>
        <p:spPr>
          <a:xfrm>
            <a:off x="1594339" y="2369516"/>
            <a:ext cx="3798276" cy="406204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CuadroTexto 5"/>
          <p:cNvSpPr txBox="1"/>
          <p:nvPr/>
        </p:nvSpPr>
        <p:spPr>
          <a:xfrm>
            <a:off x="1910628" y="2068746"/>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7" name="Rectángulo redondeado 6"/>
          <p:cNvSpPr/>
          <p:nvPr/>
        </p:nvSpPr>
        <p:spPr>
          <a:xfrm>
            <a:off x="2286000" y="273884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API Server</a:t>
            </a:r>
            <a:endParaRPr lang="es-MX" dirty="0"/>
          </a:p>
        </p:txBody>
      </p:sp>
      <p:sp>
        <p:nvSpPr>
          <p:cNvPr id="8" name="Rectángulo redondeado 7"/>
          <p:cNvSpPr/>
          <p:nvPr/>
        </p:nvSpPr>
        <p:spPr>
          <a:xfrm>
            <a:off x="2286000" y="348099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Scheduler</a:t>
            </a:r>
            <a:endParaRPr lang="es-MX" dirty="0"/>
          </a:p>
        </p:txBody>
      </p:sp>
      <p:sp>
        <p:nvSpPr>
          <p:cNvPr id="9" name="Rectángulo redondeado 8"/>
          <p:cNvSpPr/>
          <p:nvPr/>
        </p:nvSpPr>
        <p:spPr>
          <a:xfrm>
            <a:off x="2297959" y="4219397"/>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Kube-Controller</a:t>
            </a:r>
            <a:r>
              <a:rPr lang="es-MX" dirty="0" smtClean="0"/>
              <a:t> Manager</a:t>
            </a:r>
            <a:endParaRPr lang="es-MX" dirty="0"/>
          </a:p>
        </p:txBody>
      </p:sp>
      <p:sp>
        <p:nvSpPr>
          <p:cNvPr id="10" name="Rectángulo redondeado 9"/>
          <p:cNvSpPr/>
          <p:nvPr/>
        </p:nvSpPr>
        <p:spPr>
          <a:xfrm>
            <a:off x="2309681" y="4972066"/>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Cloud-</a:t>
            </a:r>
            <a:r>
              <a:rPr lang="es-MX" dirty="0" err="1" smtClean="0"/>
              <a:t>Controller</a:t>
            </a:r>
            <a:r>
              <a:rPr lang="es-MX" dirty="0" smtClean="0"/>
              <a:t> Manager</a:t>
            </a:r>
            <a:endParaRPr lang="es-MX" dirty="0"/>
          </a:p>
        </p:txBody>
      </p:sp>
      <p:sp>
        <p:nvSpPr>
          <p:cNvPr id="11" name="Rectángulo redondeado 10"/>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12" name="Flecha derecha 11"/>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redondeado 13"/>
          <p:cNvSpPr/>
          <p:nvPr/>
        </p:nvSpPr>
        <p:spPr>
          <a:xfrm>
            <a:off x="7174523" y="2376003"/>
            <a:ext cx="3997569" cy="4055560"/>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5" name="CuadroTexto 14"/>
          <p:cNvSpPr txBox="1"/>
          <p:nvPr/>
        </p:nvSpPr>
        <p:spPr>
          <a:xfrm>
            <a:off x="7647672" y="2068746"/>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6" name="Rectángulo redondeado 15"/>
          <p:cNvSpPr/>
          <p:nvPr/>
        </p:nvSpPr>
        <p:spPr>
          <a:xfrm>
            <a:off x="7338646"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Kubelet</a:t>
            </a:r>
            <a:endParaRPr lang="es-MX" sz="1600" dirty="0"/>
          </a:p>
        </p:txBody>
      </p:sp>
      <p:sp>
        <p:nvSpPr>
          <p:cNvPr id="20" name="Rectángulo redondeado 19"/>
          <p:cNvSpPr/>
          <p:nvPr/>
        </p:nvSpPr>
        <p:spPr>
          <a:xfrm>
            <a:off x="8604738"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Docker</a:t>
            </a:r>
            <a:endParaRPr lang="es-MX" sz="1600" dirty="0"/>
          </a:p>
        </p:txBody>
      </p:sp>
      <p:sp>
        <p:nvSpPr>
          <p:cNvPr id="21" name="Rectángulo redondeado 20"/>
          <p:cNvSpPr/>
          <p:nvPr/>
        </p:nvSpPr>
        <p:spPr>
          <a:xfrm>
            <a:off x="9870830"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200" dirty="0" err="1" smtClean="0"/>
              <a:t>Kube</a:t>
            </a:r>
            <a:r>
              <a:rPr lang="es-MX" sz="1200" dirty="0" smtClean="0"/>
              <a:t>-Proxy</a:t>
            </a:r>
            <a:endParaRPr lang="es-MX" sz="1200" dirty="0"/>
          </a:p>
        </p:txBody>
      </p:sp>
      <p:sp>
        <p:nvSpPr>
          <p:cNvPr id="22" name="Rectángulo redondeado 21"/>
          <p:cNvSpPr/>
          <p:nvPr/>
        </p:nvSpPr>
        <p:spPr>
          <a:xfrm>
            <a:off x="7338646" y="3785799"/>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3" name="Rectángulo redondeado 22"/>
          <p:cNvSpPr/>
          <p:nvPr/>
        </p:nvSpPr>
        <p:spPr>
          <a:xfrm>
            <a:off x="9255368" y="3785798"/>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4" name="CuadroTexto 23"/>
          <p:cNvSpPr txBox="1"/>
          <p:nvPr/>
        </p:nvSpPr>
        <p:spPr>
          <a:xfrm>
            <a:off x="7899795"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5" name="CuadroTexto 24"/>
          <p:cNvSpPr txBox="1"/>
          <p:nvPr/>
        </p:nvSpPr>
        <p:spPr>
          <a:xfrm>
            <a:off x="9811248"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6" name="Rectángulo redondeado 25"/>
          <p:cNvSpPr/>
          <p:nvPr/>
        </p:nvSpPr>
        <p:spPr>
          <a:xfrm>
            <a:off x="7511560" y="396344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Volumes</a:t>
            </a:r>
            <a:endParaRPr lang="es-MX" dirty="0"/>
          </a:p>
        </p:txBody>
      </p:sp>
      <p:sp>
        <p:nvSpPr>
          <p:cNvPr id="27" name="Rectángulo redondeado 26"/>
          <p:cNvSpPr/>
          <p:nvPr/>
        </p:nvSpPr>
        <p:spPr>
          <a:xfrm>
            <a:off x="7523282"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8" name="Rectángulo redondeado 27"/>
          <p:cNvSpPr/>
          <p:nvPr/>
        </p:nvSpPr>
        <p:spPr>
          <a:xfrm>
            <a:off x="7523282"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9" name="Rectángulo redondeado 28"/>
          <p:cNvSpPr/>
          <p:nvPr/>
        </p:nvSpPr>
        <p:spPr>
          <a:xfrm>
            <a:off x="9428284"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0" name="Rectángulo redondeado 29"/>
          <p:cNvSpPr/>
          <p:nvPr/>
        </p:nvSpPr>
        <p:spPr>
          <a:xfrm>
            <a:off x="9428284"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1" name="Rectángulo redondeado 30"/>
          <p:cNvSpPr/>
          <p:nvPr/>
        </p:nvSpPr>
        <p:spPr>
          <a:xfrm>
            <a:off x="2297959" y="5724735"/>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etcd</a:t>
            </a:r>
            <a:r>
              <a:rPr lang="es-MX" dirty="0" smtClean="0"/>
              <a:t> (DB Storage)</a:t>
            </a:r>
            <a:endParaRPr lang="es-MX" dirty="0"/>
          </a:p>
        </p:txBody>
      </p:sp>
    </p:spTree>
    <p:extLst>
      <p:ext uri="{BB962C8B-B14F-4D97-AF65-F5344CB8AC3E}">
        <p14:creationId xmlns:p14="http://schemas.microsoft.com/office/powerpoint/2010/main" val="2334592790"/>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52" y="1675702"/>
            <a:ext cx="11095310" cy="5182298"/>
          </a:xfrm>
          <a:prstGeom prst="rect">
            <a:avLst/>
          </a:prstGeom>
        </p:spPr>
      </p:pic>
      <p:sp>
        <p:nvSpPr>
          <p:cNvPr id="6" name="Rectángulo redondeado 5"/>
          <p:cNvSpPr/>
          <p:nvPr/>
        </p:nvSpPr>
        <p:spPr>
          <a:xfrm>
            <a:off x="4794739"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7" name="Rectángulo redondeado 6"/>
          <p:cNvSpPr/>
          <p:nvPr/>
        </p:nvSpPr>
        <p:spPr>
          <a:xfrm>
            <a:off x="6236678"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8" name="Rectángulo redondeado 7"/>
          <p:cNvSpPr/>
          <p:nvPr/>
        </p:nvSpPr>
        <p:spPr>
          <a:xfrm>
            <a:off x="7678617"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Tree>
    <p:extLst>
      <p:ext uri="{BB962C8B-B14F-4D97-AF65-F5344CB8AC3E}">
        <p14:creationId xmlns:p14="http://schemas.microsoft.com/office/powerpoint/2010/main" val="1240272935"/>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Proyecto con </a:t>
            </a:r>
            <a:r>
              <a:rPr lang="es-MX" dirty="0" err="1" smtClean="0"/>
              <a:t>SpringBoot</a:t>
            </a:r>
            <a:r>
              <a:rPr lang="es-MX" dirty="0" smtClean="0"/>
              <a:t>, </a:t>
            </a:r>
            <a:r>
              <a:rPr lang="es-MX" dirty="0" err="1" smtClean="0"/>
              <a:t>PetClinic</a:t>
            </a:r>
            <a:endParaRPr lang="es-MX"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13042"/>
          <a:stretch/>
        </p:blipFill>
        <p:spPr>
          <a:xfrm>
            <a:off x="428258" y="3200545"/>
            <a:ext cx="6054603" cy="3309792"/>
          </a:xfrm>
          <a:prstGeom prst="rect">
            <a:avLst/>
          </a:prstGeom>
          <a:effectLst>
            <a:outerShdw blurRad="50800" dist="38100" dir="2700000" algn="tl" rotWithShape="0">
              <a:prstClr val="black">
                <a:alpha val="40000"/>
              </a:prst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3" y="1853248"/>
            <a:ext cx="4841033" cy="3098818"/>
          </a:xfrm>
          <a:prstGeom prst="rect">
            <a:avLst/>
          </a:prstGeom>
          <a:effectLst>
            <a:outerShdw blurRad="50800" dist="38100" dir="2700000" algn="tl" rotWithShape="0">
              <a:prstClr val="black">
                <a:alpha val="40000"/>
              </a:prstClr>
            </a:outerShdw>
          </a:effectLst>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543" y="2817883"/>
            <a:ext cx="4764849" cy="36924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1982952"/>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Proyecto </a:t>
            </a:r>
            <a:r>
              <a:rPr lang="es-MX" dirty="0" err="1" smtClean="0"/>
              <a:t>SpringBoot</a:t>
            </a:r>
            <a:r>
              <a:rPr lang="es-MX" dirty="0" smtClean="0"/>
              <a:t>, </a:t>
            </a:r>
            <a:r>
              <a:rPr lang="es-MX" dirty="0" err="1" smtClean="0"/>
              <a:t>PetClinic</a:t>
            </a:r>
            <a:r>
              <a:rPr lang="es-MX" dirty="0" smtClean="0"/>
              <a:t> - Arquitectura</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37" y="2003150"/>
            <a:ext cx="8641759" cy="4579495"/>
          </a:xfrm>
          <a:prstGeom prst="rect">
            <a:avLst/>
          </a:prstGeom>
        </p:spPr>
      </p:pic>
    </p:spTree>
    <p:extLst>
      <p:ext uri="{BB962C8B-B14F-4D97-AF65-F5344CB8AC3E}">
        <p14:creationId xmlns:p14="http://schemas.microsoft.com/office/powerpoint/2010/main" val="662695370"/>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Instalar las primeras herramientas</a:t>
            </a:r>
            <a:endParaRPr lang="es-MX" dirty="0"/>
          </a:p>
        </p:txBody>
      </p:sp>
      <p:sp>
        <p:nvSpPr>
          <p:cNvPr id="3" name="Marcador de contenido 2"/>
          <p:cNvSpPr>
            <a:spLocks noGrp="1"/>
          </p:cNvSpPr>
          <p:nvPr>
            <p:ph idx="1"/>
          </p:nvPr>
        </p:nvSpPr>
        <p:spPr/>
        <p:txBody>
          <a:bodyPr/>
          <a:lstStyle/>
          <a:p>
            <a:r>
              <a:rPr lang="es-MX" dirty="0" smtClean="0">
                <a:solidFill>
                  <a:schemeClr val="tx1"/>
                </a:solidFill>
              </a:rPr>
              <a:t>Opcional.- Instalar Oracle Virtual Box</a:t>
            </a:r>
          </a:p>
          <a:p>
            <a:pPr lvl="1"/>
            <a:r>
              <a:rPr lang="es-MX" dirty="0">
                <a:solidFill>
                  <a:schemeClr val="tx1"/>
                </a:solidFill>
                <a:hlinkClick r:id="rId2"/>
              </a:rPr>
              <a:t>https://www.virtualbox.org/wiki/Linux_Downloads</a:t>
            </a:r>
            <a:endParaRPr lang="es-MX" dirty="0" smtClean="0">
              <a:solidFill>
                <a:schemeClr val="tx1"/>
              </a:solidFill>
            </a:endParaRPr>
          </a:p>
          <a:p>
            <a:r>
              <a:rPr lang="es-MX" dirty="0" smtClean="0">
                <a:solidFill>
                  <a:schemeClr val="tx1"/>
                </a:solidFill>
              </a:rPr>
              <a:t>Opcional.- Instalar Oracle Linux 8.5</a:t>
            </a:r>
          </a:p>
          <a:p>
            <a:pPr lvl="1"/>
            <a:r>
              <a:rPr lang="es-MX" dirty="0">
                <a:solidFill>
                  <a:schemeClr val="tx1"/>
                </a:solidFill>
                <a:hlinkClick r:id="rId3"/>
              </a:rPr>
              <a:t>https://</a:t>
            </a:r>
            <a:r>
              <a:rPr lang="es-MX" dirty="0" smtClean="0">
                <a:solidFill>
                  <a:schemeClr val="tx1"/>
                </a:solidFill>
                <a:hlinkClick r:id="rId3"/>
              </a:rPr>
              <a:t>yum.oracle.com/oracle-linux-isos.html</a:t>
            </a:r>
            <a:endParaRPr lang="es-MX" dirty="0">
              <a:solidFill>
                <a:schemeClr val="tx1"/>
              </a:solidFill>
            </a:endParaRPr>
          </a:p>
          <a:p>
            <a:pPr lvl="1"/>
            <a:endParaRPr lang="es-MX" dirty="0">
              <a:solidFill>
                <a:schemeClr val="tx1"/>
              </a:solidFill>
            </a:endParaRPr>
          </a:p>
          <a:p>
            <a:pPr marL="57150" indent="0">
              <a:buNone/>
            </a:pPr>
            <a:r>
              <a:rPr lang="es-MX" sz="2800" dirty="0">
                <a:solidFill>
                  <a:schemeClr val="tx1"/>
                </a:solidFill>
              </a:rPr>
              <a:t>La Instalación de Oracle Linux es sumamente simple, al entrar en las opciones solo se tiene que especificar los apartados que están en rojo, yo he seleccionado en software el tipo Servidor GUI y seleccionado la casilla de "Herramientas gráficas de administración" de la lista de la derecha. </a:t>
            </a:r>
          </a:p>
        </p:txBody>
      </p:sp>
    </p:spTree>
    <p:extLst>
      <p:ext uri="{BB962C8B-B14F-4D97-AF65-F5344CB8AC3E}">
        <p14:creationId xmlns:p14="http://schemas.microsoft.com/office/powerpoint/2010/main" val="346775691"/>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endParaRPr lang="es-MX" dirty="0"/>
          </a:p>
        </p:txBody>
      </p:sp>
      <p:pic>
        <p:nvPicPr>
          <p:cNvPr id="6" name="Imagen 5"/>
          <p:cNvPicPr>
            <a:picLocks noChangeAspect="1"/>
          </p:cNvPicPr>
          <p:nvPr/>
        </p:nvPicPr>
        <p:blipFill>
          <a:blip r:embed="rId2"/>
          <a:stretch>
            <a:fillRect/>
          </a:stretch>
        </p:blipFill>
        <p:spPr>
          <a:xfrm>
            <a:off x="5792481" y="1586778"/>
            <a:ext cx="5991225" cy="4848225"/>
          </a:xfrm>
          <a:prstGeom prst="rect">
            <a:avLst/>
          </a:prstGeom>
        </p:spPr>
      </p:pic>
      <p:sp>
        <p:nvSpPr>
          <p:cNvPr id="7" name="CuadroTexto 6"/>
          <p:cNvSpPr txBox="1"/>
          <p:nvPr/>
        </p:nvSpPr>
        <p:spPr>
          <a:xfrm>
            <a:off x="237506" y="1757547"/>
            <a:ext cx="4868884" cy="3416320"/>
          </a:xfrm>
          <a:prstGeom prst="rect">
            <a:avLst/>
          </a:prstGeom>
          <a:noFill/>
        </p:spPr>
        <p:txBody>
          <a:bodyPr wrap="square" rtlCol="0">
            <a:spAutoFit/>
          </a:bodyPr>
          <a:lstStyle/>
          <a:p>
            <a:r>
              <a:rPr lang="es-MX" sz="2400" dirty="0" err="1"/>
              <a:t>Docker</a:t>
            </a:r>
            <a:r>
              <a:rPr lang="es-MX" sz="2400" dirty="0"/>
              <a:t> es un proyecto de código abierto que automatiza el despliegue de aplicaciones dentro de contenedores de software, proporcionando una capa adicional de abstracción y automatización de virtualización de aplicaciones en múltiples sistemas operativos.</a:t>
            </a:r>
          </a:p>
        </p:txBody>
      </p:sp>
    </p:spTree>
    <p:extLst>
      <p:ext uri="{BB962C8B-B14F-4D97-AF65-F5344CB8AC3E}">
        <p14:creationId xmlns:p14="http://schemas.microsoft.com/office/powerpoint/2010/main" val="2249267278"/>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Ediciones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is</a:t>
            </a:r>
            <a:r>
              <a:rPr lang="es-MX" dirty="0">
                <a:solidFill>
                  <a:schemeClr val="accent1"/>
                </a:solidFill>
              </a:rPr>
              <a:t> no </a:t>
            </a:r>
            <a:r>
              <a:rPr lang="es-MX" dirty="0" err="1">
                <a:solidFill>
                  <a:schemeClr val="accent1"/>
                </a:solidFill>
              </a:rPr>
              <a:t>longer</a:t>
            </a:r>
            <a:r>
              <a:rPr lang="es-MX" dirty="0">
                <a:solidFill>
                  <a:schemeClr val="accent1"/>
                </a:solidFill>
              </a:rPr>
              <a:t> </a:t>
            </a:r>
            <a:r>
              <a:rPr lang="es-MX" dirty="0" err="1">
                <a:solidFill>
                  <a:schemeClr val="accent1"/>
                </a:solidFill>
              </a:rPr>
              <a:t>just</a:t>
            </a:r>
            <a:r>
              <a:rPr lang="es-MX" dirty="0">
                <a:solidFill>
                  <a:schemeClr val="accent1"/>
                </a:solidFill>
              </a:rPr>
              <a:t> a "</a:t>
            </a:r>
            <a:r>
              <a:rPr lang="es-MX" dirty="0" err="1">
                <a:solidFill>
                  <a:schemeClr val="accent1"/>
                </a:solidFill>
              </a:rPr>
              <a:t>container</a:t>
            </a:r>
            <a:r>
              <a:rPr lang="es-MX" dirty="0">
                <a:solidFill>
                  <a:schemeClr val="accent1"/>
                </a:solidFill>
              </a:rPr>
              <a:t> </a:t>
            </a:r>
            <a:r>
              <a:rPr lang="es-MX" dirty="0" err="1">
                <a:solidFill>
                  <a:schemeClr val="accent1"/>
                </a:solidFill>
              </a:rPr>
              <a:t>runtime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moves</a:t>
            </a:r>
            <a:r>
              <a:rPr lang="es-MX" dirty="0">
                <a:solidFill>
                  <a:schemeClr val="accent1"/>
                </a:solidFill>
              </a:rPr>
              <a:t> </a:t>
            </a:r>
            <a:r>
              <a:rPr lang="es-MX" dirty="0" err="1">
                <a:solidFill>
                  <a:schemeClr val="accent1"/>
                </a:solidFill>
              </a:rPr>
              <a:t>fast</a:t>
            </a:r>
            <a:r>
              <a:rPr lang="es-MX" dirty="0">
                <a:solidFill>
                  <a:schemeClr val="accent1"/>
                </a:solidFill>
              </a:rPr>
              <a:t>, </a:t>
            </a:r>
            <a:r>
              <a:rPr lang="es-MX" dirty="0" err="1">
                <a:solidFill>
                  <a:schemeClr val="accent1"/>
                </a:solidFill>
              </a:rPr>
              <a:t>it</a:t>
            </a:r>
            <a:r>
              <a:rPr lang="es-MX" dirty="0">
                <a:solidFill>
                  <a:schemeClr val="accent1"/>
                </a:solidFill>
              </a:rPr>
              <a:t> </a:t>
            </a:r>
            <a:r>
              <a:rPr lang="es-MX" dirty="0" err="1">
                <a:solidFill>
                  <a:schemeClr val="accent1"/>
                </a:solidFill>
              </a:rPr>
              <a:t>matters</a:t>
            </a:r>
            <a:r>
              <a:rPr lang="es-MX" dirty="0">
                <a:solidFill>
                  <a:schemeClr val="accent1"/>
                </a:solidFill>
              </a:rPr>
              <a:t> </a:t>
            </a:r>
            <a:r>
              <a:rPr lang="es-MX" dirty="0" err="1">
                <a:solidFill>
                  <a:schemeClr val="accent1"/>
                </a:solidFill>
              </a:rPr>
              <a:t>how</a:t>
            </a:r>
            <a:r>
              <a:rPr lang="es-MX" dirty="0">
                <a:solidFill>
                  <a:schemeClr val="accent1"/>
                </a:solidFill>
              </a:rPr>
              <a:t> </a:t>
            </a:r>
            <a:r>
              <a:rPr lang="es-MX" dirty="0" err="1">
                <a:solidFill>
                  <a:schemeClr val="accent1"/>
                </a:solidFill>
              </a:rPr>
              <a:t>you</a:t>
            </a:r>
            <a:r>
              <a:rPr lang="es-MX" dirty="0">
                <a:solidFill>
                  <a:schemeClr val="accent1"/>
                </a:solidFill>
              </a:rPr>
              <a:t> </a:t>
            </a:r>
            <a:r>
              <a:rPr lang="es-MX" dirty="0" err="1">
                <a:solidFill>
                  <a:schemeClr val="accent1"/>
                </a:solidFill>
              </a:rPr>
              <a:t>install</a:t>
            </a:r>
            <a:r>
              <a:rPr lang="es-MX" dirty="0">
                <a:solidFill>
                  <a:schemeClr val="accent1"/>
                </a:solidFill>
              </a:rPr>
              <a:t> </a:t>
            </a:r>
            <a:r>
              <a:rPr lang="es-MX" dirty="0" err="1">
                <a:solidFill>
                  <a:schemeClr val="accent1"/>
                </a:solidFill>
              </a:rPr>
              <a:t>it</a:t>
            </a:r>
            <a:endParaRPr lang="es-MX" dirty="0">
              <a:solidFill>
                <a:schemeClr val="accent1"/>
              </a:solidFill>
            </a:endParaRPr>
          </a:p>
          <a:p>
            <a:pPr marL="0" indent="0">
              <a:buNone/>
            </a:pPr>
            <a:r>
              <a:rPr lang="es-MX" dirty="0">
                <a:solidFill>
                  <a:schemeClr val="accent1"/>
                </a:solidFill>
              </a:rPr>
              <a:t>• Linux (</a:t>
            </a:r>
            <a:r>
              <a:rPr lang="es-MX" dirty="0" err="1">
                <a:solidFill>
                  <a:schemeClr val="accent1"/>
                </a:solidFill>
              </a:rPr>
              <a:t>different</a:t>
            </a:r>
            <a:r>
              <a:rPr lang="es-MX" dirty="0">
                <a:solidFill>
                  <a:schemeClr val="accent1"/>
                </a:solidFill>
              </a:rPr>
              <a:t> per distro, </a:t>
            </a:r>
            <a:r>
              <a:rPr lang="es-MX" dirty="0" err="1">
                <a:solidFill>
                  <a:schemeClr val="accent1"/>
                </a:solidFill>
              </a:rPr>
              <a:t>don’t</a:t>
            </a:r>
            <a:r>
              <a:rPr lang="es-MX" dirty="0">
                <a:solidFill>
                  <a:schemeClr val="accent1"/>
                </a:solidFill>
              </a:rPr>
              <a:t> use default </a:t>
            </a:r>
            <a:r>
              <a:rPr lang="es-MX" dirty="0" err="1">
                <a:solidFill>
                  <a:schemeClr val="accent1"/>
                </a:solidFill>
              </a:rPr>
              <a:t>package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Desktop (</a:t>
            </a:r>
            <a:r>
              <a:rPr lang="es-MX" dirty="0" err="1">
                <a:solidFill>
                  <a:schemeClr val="accent1"/>
                </a:solidFill>
              </a:rPr>
              <a:t>Recommended</a:t>
            </a:r>
            <a:r>
              <a:rPr lang="es-MX" dirty="0">
                <a:solidFill>
                  <a:schemeClr val="accent1"/>
                </a:solidFill>
              </a:rPr>
              <a:t> </a:t>
            </a:r>
            <a:r>
              <a:rPr lang="es-MX" dirty="0" err="1">
                <a:solidFill>
                  <a:schemeClr val="accent1"/>
                </a:solidFill>
              </a:rPr>
              <a:t>for</a:t>
            </a:r>
            <a:r>
              <a:rPr lang="es-MX" dirty="0">
                <a:solidFill>
                  <a:schemeClr val="accent1"/>
                </a:solidFill>
              </a:rPr>
              <a:t> Windows and Mac)</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Toolbox</a:t>
            </a:r>
            <a:r>
              <a:rPr lang="es-MX" dirty="0">
                <a:solidFill>
                  <a:schemeClr val="accent1"/>
                </a:solidFill>
              </a:rPr>
              <a:t> (</a:t>
            </a:r>
            <a:r>
              <a:rPr lang="es-MX" dirty="0" err="1">
                <a:solidFill>
                  <a:schemeClr val="accent1"/>
                </a:solidFill>
              </a:rPr>
              <a:t>Legacy</a:t>
            </a:r>
            <a:r>
              <a:rPr lang="es-MX" dirty="0">
                <a:solidFill>
                  <a:schemeClr val="accent1"/>
                </a:solidFill>
              </a:rPr>
              <a:t> </a:t>
            </a:r>
            <a:r>
              <a:rPr lang="es-MX" dirty="0" err="1">
                <a:solidFill>
                  <a:schemeClr val="accent1"/>
                </a:solidFill>
              </a:rPr>
              <a:t>for</a:t>
            </a:r>
            <a:r>
              <a:rPr lang="es-MX" dirty="0">
                <a:solidFill>
                  <a:schemeClr val="accent1"/>
                </a:solidFill>
              </a:rPr>
              <a:t> Win10 Home/Win7/Win8)</a:t>
            </a:r>
          </a:p>
        </p:txBody>
      </p:sp>
    </p:spTree>
    <p:extLst>
      <p:ext uri="{BB962C8B-B14F-4D97-AF65-F5344CB8AC3E}">
        <p14:creationId xmlns:p14="http://schemas.microsoft.com/office/powerpoint/2010/main" val="47187069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a:t>
            </a:r>
            <a:r>
              <a:rPr lang="es-MX" dirty="0" err="1" smtClean="0"/>
              <a:t>Community</a:t>
            </a:r>
            <a:r>
              <a:rPr lang="es-MX" dirty="0" smtClean="0"/>
              <a:t> vs </a:t>
            </a:r>
            <a:r>
              <a:rPr lang="es-MX" dirty="0" err="1" smtClean="0"/>
              <a:t>Enteprise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Community (free) vs. Docker Enterprise (paid)</a:t>
            </a:r>
          </a:p>
          <a:p>
            <a:pPr marL="0" indent="0">
              <a:buNone/>
            </a:pPr>
            <a:r>
              <a:rPr lang="en-US" dirty="0">
                <a:solidFill>
                  <a:schemeClr val="accent1"/>
                </a:solidFill>
              </a:rPr>
              <a:t>• Old Name "EE" = Enterprise Edition (same thing)</a:t>
            </a:r>
          </a:p>
          <a:p>
            <a:pPr marL="0" indent="0">
              <a:buNone/>
            </a:pPr>
            <a:r>
              <a:rPr lang="en-US" dirty="0">
                <a:solidFill>
                  <a:schemeClr val="accent1"/>
                </a:solidFill>
              </a:rPr>
              <a:t>• Windows Server 2016 comes with Enterprise Basic</a:t>
            </a:r>
          </a:p>
          <a:p>
            <a:pPr marL="0" indent="0">
              <a:buNone/>
            </a:pPr>
            <a:r>
              <a:rPr lang="en-US" dirty="0">
                <a:solidFill>
                  <a:schemeClr val="accent1"/>
                </a:solidFill>
              </a:rPr>
              <a:t>• Linux servers are a target for Enterprise</a:t>
            </a:r>
          </a:p>
          <a:p>
            <a:pPr marL="0" indent="0">
              <a:buNone/>
            </a:pPr>
            <a:r>
              <a:rPr lang="en-US" dirty="0">
                <a:solidFill>
                  <a:schemeClr val="accent1"/>
                </a:solidFill>
              </a:rPr>
              <a:t>• Enterprise also gets you GUI apps like DTR and UCP</a:t>
            </a:r>
          </a:p>
          <a:p>
            <a:pPr marL="0" indent="0">
              <a:buNone/>
            </a:pPr>
            <a:r>
              <a:rPr lang="en-US" dirty="0">
                <a:solidFill>
                  <a:schemeClr val="accent1"/>
                </a:solidFill>
              </a:rPr>
              <a:t>• Developers and </a:t>
            </a:r>
            <a:r>
              <a:rPr lang="en-US" dirty="0" err="1">
                <a:solidFill>
                  <a:schemeClr val="accent1"/>
                </a:solidFill>
              </a:rPr>
              <a:t>Sysadmins</a:t>
            </a:r>
            <a:r>
              <a:rPr lang="en-US" dirty="0">
                <a:solidFill>
                  <a:schemeClr val="accent1"/>
                </a:solidFill>
              </a:rPr>
              <a:t> use Community locally</a:t>
            </a:r>
            <a:endParaRPr lang="es-MX" dirty="0">
              <a:solidFill>
                <a:schemeClr val="accent1"/>
              </a:solidFill>
            </a:endParaRPr>
          </a:p>
        </p:txBody>
      </p:sp>
    </p:spTree>
    <p:extLst>
      <p:ext uri="{BB962C8B-B14F-4D97-AF65-F5344CB8AC3E}">
        <p14:creationId xmlns:p14="http://schemas.microsoft.com/office/powerpoint/2010/main" val="283048328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en </a:t>
            </a:r>
            <a:r>
              <a:rPr lang="es-MX" dirty="0" err="1" smtClean="0"/>
              <a:t>linux</a:t>
            </a:r>
            <a:endParaRPr lang="es-MX" dirty="0"/>
          </a:p>
        </p:txBody>
      </p:sp>
      <p:sp>
        <p:nvSpPr>
          <p:cNvPr id="3" name="Marcador de contenido 2"/>
          <p:cNvSpPr>
            <a:spLocks noGrp="1"/>
          </p:cNvSpPr>
          <p:nvPr>
            <p:ph idx="1"/>
          </p:nvPr>
        </p:nvSpPr>
        <p:spPr/>
        <p:txBody>
          <a:bodyPr/>
          <a:lstStyle/>
          <a:p>
            <a:pPr marL="0" indent="0">
              <a:buNone/>
            </a:pPr>
            <a:r>
              <a:rPr lang="es-MX" sz="2800" dirty="0">
                <a:solidFill>
                  <a:schemeClr val="accent1"/>
                </a:solidFill>
              </a:rPr>
              <a:t>• </a:t>
            </a:r>
            <a:r>
              <a:rPr lang="es-MX" sz="2800" dirty="0" err="1">
                <a:solidFill>
                  <a:schemeClr val="accent1"/>
                </a:solidFill>
              </a:rPr>
              <a:t>Easiest</a:t>
            </a:r>
            <a:r>
              <a:rPr lang="es-MX" sz="2800" dirty="0">
                <a:solidFill>
                  <a:schemeClr val="accent1"/>
                </a:solidFill>
              </a:rPr>
              <a:t> </a:t>
            </a:r>
            <a:r>
              <a:rPr lang="es-MX" sz="2800" dirty="0" err="1">
                <a:solidFill>
                  <a:schemeClr val="accent1"/>
                </a:solidFill>
              </a:rPr>
              <a:t>install</a:t>
            </a:r>
            <a:r>
              <a:rPr lang="es-MX" sz="2800" dirty="0">
                <a:solidFill>
                  <a:schemeClr val="accent1"/>
                </a:solidFill>
              </a:rPr>
              <a:t>/</a:t>
            </a:r>
            <a:r>
              <a:rPr lang="es-MX" sz="2800" dirty="0" err="1">
                <a:solidFill>
                  <a:schemeClr val="accent1"/>
                </a:solidFill>
              </a:rPr>
              <a:t>setup</a:t>
            </a:r>
            <a:r>
              <a:rPr lang="es-MX" sz="2800" dirty="0">
                <a:solidFill>
                  <a:schemeClr val="accent1"/>
                </a:solidFill>
              </a:rPr>
              <a:t>, </a:t>
            </a:r>
            <a:r>
              <a:rPr lang="es-MX" sz="2800" dirty="0" err="1">
                <a:solidFill>
                  <a:schemeClr val="accent1"/>
                </a:solidFill>
              </a:rPr>
              <a:t>best</a:t>
            </a:r>
            <a:r>
              <a:rPr lang="es-MX" sz="2800" dirty="0">
                <a:solidFill>
                  <a:schemeClr val="accent1"/>
                </a:solidFill>
              </a:rPr>
              <a:t> </a:t>
            </a:r>
            <a:r>
              <a:rPr lang="es-MX" sz="2800" dirty="0" err="1">
                <a:solidFill>
                  <a:schemeClr val="accent1"/>
                </a:solidFill>
              </a:rPr>
              <a:t>native</a:t>
            </a:r>
            <a:r>
              <a:rPr lang="es-MX" sz="2800" dirty="0">
                <a:solidFill>
                  <a:schemeClr val="accent1"/>
                </a:solidFill>
              </a:rPr>
              <a:t> </a:t>
            </a:r>
            <a:r>
              <a:rPr lang="es-MX" sz="2800" dirty="0" err="1">
                <a:solidFill>
                  <a:schemeClr val="accent1"/>
                </a:solidFill>
              </a:rPr>
              <a:t>experience</a:t>
            </a:r>
            <a:endParaRPr lang="es-MX" sz="2800" dirty="0">
              <a:solidFill>
                <a:schemeClr val="accent1"/>
              </a:solidFill>
            </a:endParaRPr>
          </a:p>
          <a:p>
            <a:pPr marL="0" indent="0">
              <a:buNone/>
            </a:pPr>
            <a:r>
              <a:rPr lang="es-MX" sz="2800" dirty="0">
                <a:solidFill>
                  <a:schemeClr val="accent1"/>
                </a:solidFill>
              </a:rPr>
              <a:t>• </a:t>
            </a:r>
            <a:r>
              <a:rPr lang="es-MX" sz="2800" dirty="0" smtClean="0">
                <a:solidFill>
                  <a:schemeClr val="accent1"/>
                </a:solidFill>
              </a:rPr>
              <a:t>store.docker.com </a:t>
            </a:r>
            <a:r>
              <a:rPr lang="es-MX" sz="2800" dirty="0">
                <a:solidFill>
                  <a:schemeClr val="accent1"/>
                </a:solidFill>
              </a:rPr>
              <a:t>has </a:t>
            </a:r>
            <a:r>
              <a:rPr lang="es-MX" sz="2800" dirty="0" err="1">
                <a:solidFill>
                  <a:schemeClr val="accent1"/>
                </a:solidFill>
              </a:rPr>
              <a:t>instructions</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each</a:t>
            </a:r>
            <a:r>
              <a:rPr lang="es-MX" sz="2800" dirty="0">
                <a:solidFill>
                  <a:schemeClr val="accent1"/>
                </a:solidFill>
              </a:rPr>
              <a:t> distro</a:t>
            </a:r>
          </a:p>
          <a:p>
            <a:pPr marL="0" indent="0">
              <a:buNone/>
            </a:pPr>
            <a:r>
              <a:rPr lang="es-MX" sz="2800" dirty="0">
                <a:solidFill>
                  <a:schemeClr val="accent1"/>
                </a:solidFill>
              </a:rPr>
              <a:t>• RHEL </a:t>
            </a:r>
            <a:r>
              <a:rPr lang="es-MX" sz="2800" dirty="0" err="1">
                <a:solidFill>
                  <a:schemeClr val="accent1"/>
                </a:solidFill>
              </a:rPr>
              <a:t>officially</a:t>
            </a:r>
            <a:r>
              <a:rPr lang="es-MX" sz="2800" dirty="0">
                <a:solidFill>
                  <a:schemeClr val="accent1"/>
                </a:solidFill>
              </a:rPr>
              <a:t> </a:t>
            </a:r>
            <a:r>
              <a:rPr lang="es-MX" sz="2800" dirty="0" err="1">
                <a:solidFill>
                  <a:schemeClr val="accent1"/>
                </a:solidFill>
              </a:rPr>
              <a:t>only</a:t>
            </a:r>
            <a:r>
              <a:rPr lang="es-MX" sz="2800" dirty="0">
                <a:solidFill>
                  <a:schemeClr val="accent1"/>
                </a:solidFill>
              </a:rPr>
              <a:t> </a:t>
            </a:r>
            <a:r>
              <a:rPr lang="es-MX" sz="2800" dirty="0" err="1">
                <a:solidFill>
                  <a:schemeClr val="accent1"/>
                </a:solidFill>
              </a:rPr>
              <a:t>supports</a:t>
            </a:r>
            <a:r>
              <a:rPr lang="es-MX" sz="2800" dirty="0">
                <a:solidFill>
                  <a:schemeClr val="accent1"/>
                </a:solidFill>
              </a:rPr>
              <a:t> </a:t>
            </a:r>
            <a:r>
              <a:rPr lang="es-MX" sz="2800" dirty="0" err="1">
                <a:solidFill>
                  <a:schemeClr val="accent1"/>
                </a:solidFill>
              </a:rPr>
              <a:t>Docker</a:t>
            </a:r>
            <a:r>
              <a:rPr lang="es-MX" sz="2800" dirty="0">
                <a:solidFill>
                  <a:schemeClr val="accent1"/>
                </a:solidFill>
              </a:rPr>
              <a:t> EE (</a:t>
            </a:r>
            <a:r>
              <a:rPr lang="es-MX" sz="2800" dirty="0" err="1">
                <a:solidFill>
                  <a:schemeClr val="accent1"/>
                </a:solidFill>
              </a:rPr>
              <a:t>paid</a:t>
            </a:r>
            <a:r>
              <a:rPr lang="es-MX" sz="2800" dirty="0">
                <a:solidFill>
                  <a:schemeClr val="accent1"/>
                </a:solidFill>
              </a:rPr>
              <a:t>), </a:t>
            </a:r>
            <a:r>
              <a:rPr lang="es-MX" sz="2800" dirty="0" err="1">
                <a:solidFill>
                  <a:schemeClr val="accent1"/>
                </a:solidFill>
              </a:rPr>
              <a:t>but</a:t>
            </a:r>
            <a:r>
              <a:rPr lang="es-MX" sz="2800" dirty="0">
                <a:solidFill>
                  <a:schemeClr val="accent1"/>
                </a:solidFill>
              </a:rPr>
              <a:t> </a:t>
            </a:r>
            <a:r>
              <a:rPr lang="es-MX" sz="2800" dirty="0" err="1">
                <a:solidFill>
                  <a:schemeClr val="accent1"/>
                </a:solidFill>
              </a:rPr>
              <a:t>CentOS</a:t>
            </a:r>
            <a:r>
              <a:rPr lang="es-MX" sz="2800" dirty="0">
                <a:solidFill>
                  <a:schemeClr val="accent1"/>
                </a:solidFill>
              </a:rPr>
              <a:t> </a:t>
            </a:r>
            <a:r>
              <a:rPr lang="es-MX" sz="2800" dirty="0" err="1">
                <a:solidFill>
                  <a:schemeClr val="accent1"/>
                </a:solidFill>
              </a:rPr>
              <a:t>will</a:t>
            </a:r>
            <a:r>
              <a:rPr lang="es-MX" sz="2800" dirty="0">
                <a:solidFill>
                  <a:schemeClr val="accent1"/>
                </a:solidFill>
              </a:rPr>
              <a:t> </a:t>
            </a:r>
            <a:r>
              <a:rPr lang="es-MX" sz="2800" dirty="0" err="1">
                <a:solidFill>
                  <a:schemeClr val="accent1"/>
                </a:solidFill>
              </a:rPr>
              <a:t>work</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Installing</a:t>
            </a:r>
            <a:r>
              <a:rPr lang="es-MX" sz="2800" dirty="0">
                <a:solidFill>
                  <a:schemeClr val="accent1"/>
                </a:solidFill>
              </a:rPr>
              <a:t> in a VM, Cloud </a:t>
            </a:r>
            <a:r>
              <a:rPr lang="es-MX" sz="2800" dirty="0" err="1">
                <a:solidFill>
                  <a:schemeClr val="accent1"/>
                </a:solidFill>
              </a:rPr>
              <a:t>Instance</a:t>
            </a:r>
            <a:r>
              <a:rPr lang="es-MX" sz="2800" dirty="0">
                <a:solidFill>
                  <a:schemeClr val="accent1"/>
                </a:solidFill>
              </a:rPr>
              <a:t>, </a:t>
            </a:r>
            <a:r>
              <a:rPr lang="es-MX" sz="2800" dirty="0" err="1">
                <a:solidFill>
                  <a:schemeClr val="accent1"/>
                </a:solidFill>
              </a:rPr>
              <a:t>all</a:t>
            </a:r>
            <a:r>
              <a:rPr lang="es-MX" sz="2800" dirty="0">
                <a:solidFill>
                  <a:schemeClr val="accent1"/>
                </a:solidFill>
              </a:rPr>
              <a:t> are </a:t>
            </a:r>
            <a:r>
              <a:rPr lang="es-MX" sz="2800" dirty="0" err="1">
                <a:solidFill>
                  <a:schemeClr val="accent1"/>
                </a:solidFill>
              </a:rPr>
              <a:t>the</a:t>
            </a:r>
            <a:r>
              <a:rPr lang="es-MX" sz="2800" dirty="0">
                <a:solidFill>
                  <a:schemeClr val="accent1"/>
                </a:solidFill>
              </a:rPr>
              <a:t> </a:t>
            </a:r>
            <a:r>
              <a:rPr lang="es-MX" sz="2800" dirty="0" err="1">
                <a:solidFill>
                  <a:schemeClr val="accent1"/>
                </a:solidFill>
              </a:rPr>
              <a:t>same</a:t>
            </a:r>
            <a:r>
              <a:rPr lang="es-MX" sz="2800" dirty="0">
                <a:solidFill>
                  <a:schemeClr val="accent1"/>
                </a:solidFill>
              </a:rPr>
              <a:t> </a:t>
            </a:r>
            <a:r>
              <a:rPr lang="es-MX" sz="2800" dirty="0" err="1">
                <a:solidFill>
                  <a:schemeClr val="accent1"/>
                </a:solidFill>
              </a:rPr>
              <a:t>process</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May</a:t>
            </a:r>
            <a:r>
              <a:rPr lang="es-MX" sz="2800" dirty="0">
                <a:solidFill>
                  <a:schemeClr val="accent1"/>
                </a:solidFill>
              </a:rPr>
              <a:t> </a:t>
            </a:r>
            <a:r>
              <a:rPr lang="es-MX" sz="2800" dirty="0" err="1">
                <a:solidFill>
                  <a:schemeClr val="accent1"/>
                </a:solidFill>
              </a:rPr>
              <a:t>not</a:t>
            </a:r>
            <a:r>
              <a:rPr lang="es-MX" sz="2800" dirty="0">
                <a:solidFill>
                  <a:schemeClr val="accent1"/>
                </a:solidFill>
              </a:rPr>
              <a:t> </a:t>
            </a:r>
            <a:r>
              <a:rPr lang="es-MX" sz="2800" dirty="0" err="1">
                <a:solidFill>
                  <a:schemeClr val="accent1"/>
                </a:solidFill>
              </a:rPr>
              <a:t>work</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unlisted</a:t>
            </a:r>
            <a:r>
              <a:rPr lang="es-MX" sz="2800" dirty="0">
                <a:solidFill>
                  <a:schemeClr val="accent1"/>
                </a:solidFill>
              </a:rPr>
              <a:t> distros (Amazon Linux, </a:t>
            </a:r>
            <a:r>
              <a:rPr lang="es-MX" sz="2800" dirty="0" err="1">
                <a:solidFill>
                  <a:schemeClr val="accent1"/>
                </a:solidFill>
              </a:rPr>
              <a:t>Linode</a:t>
            </a:r>
            <a:r>
              <a:rPr lang="es-MX" sz="2800" dirty="0">
                <a:solidFill>
                  <a:schemeClr val="accent1"/>
                </a:solidFill>
              </a:rPr>
              <a:t> Linux, etc.)</a:t>
            </a:r>
          </a:p>
          <a:p>
            <a:pPr marL="0" indent="0">
              <a:buNone/>
            </a:pPr>
            <a:r>
              <a:rPr lang="es-MX" sz="2800" dirty="0">
                <a:solidFill>
                  <a:schemeClr val="accent1"/>
                </a:solidFill>
              </a:rPr>
              <a:t>• </a:t>
            </a:r>
            <a:r>
              <a:rPr lang="es-MX" sz="2800" dirty="0" err="1">
                <a:solidFill>
                  <a:schemeClr val="accent1"/>
                </a:solidFill>
              </a:rPr>
              <a:t>Don't</a:t>
            </a:r>
            <a:r>
              <a:rPr lang="es-MX" sz="2800" dirty="0">
                <a:solidFill>
                  <a:schemeClr val="accent1"/>
                </a:solidFill>
              </a:rPr>
              <a:t> use pre-</a:t>
            </a:r>
            <a:r>
              <a:rPr lang="es-MX" sz="2800" dirty="0" err="1">
                <a:solidFill>
                  <a:schemeClr val="accent1"/>
                </a:solidFill>
              </a:rPr>
              <a:t>installed</a:t>
            </a:r>
            <a:r>
              <a:rPr lang="es-MX" sz="2800" dirty="0">
                <a:solidFill>
                  <a:schemeClr val="accent1"/>
                </a:solidFill>
              </a:rPr>
              <a:t> </a:t>
            </a:r>
            <a:r>
              <a:rPr lang="es-MX" sz="2800" dirty="0" err="1">
                <a:solidFill>
                  <a:schemeClr val="accent1"/>
                </a:solidFill>
              </a:rPr>
              <a:t>setups</a:t>
            </a:r>
            <a:r>
              <a:rPr lang="es-MX" sz="2800" dirty="0">
                <a:solidFill>
                  <a:schemeClr val="accent1"/>
                </a:solidFill>
              </a:rPr>
              <a:t> (Digital </a:t>
            </a:r>
            <a:r>
              <a:rPr lang="es-MX" sz="2800" dirty="0" err="1">
                <a:solidFill>
                  <a:schemeClr val="accent1"/>
                </a:solidFill>
              </a:rPr>
              <a:t>Ocean</a:t>
            </a:r>
            <a:r>
              <a:rPr lang="es-MX" sz="2800" dirty="0">
                <a:solidFill>
                  <a:schemeClr val="accent1"/>
                </a:solidFill>
              </a:rPr>
              <a:t>, </a:t>
            </a:r>
            <a:r>
              <a:rPr lang="es-MX" sz="2800" dirty="0" err="1">
                <a:solidFill>
                  <a:schemeClr val="accent1"/>
                </a:solidFill>
              </a:rPr>
              <a:t>Linode</a:t>
            </a:r>
            <a:r>
              <a:rPr lang="es-MX" sz="2800" dirty="0">
                <a:solidFill>
                  <a:schemeClr val="accent1"/>
                </a:solidFill>
              </a:rPr>
              <a:t>, etc.)</a:t>
            </a:r>
          </a:p>
        </p:txBody>
      </p:sp>
    </p:spTree>
    <p:extLst>
      <p:ext uri="{BB962C8B-B14F-4D97-AF65-F5344CB8AC3E}">
        <p14:creationId xmlns:p14="http://schemas.microsoft.com/office/powerpoint/2010/main" val="178371415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Kubernetes.- </a:t>
            </a:r>
            <a:r>
              <a:rPr lang="es-MX" dirty="0" smtClean="0"/>
              <a:t>Contenido</a:t>
            </a:r>
            <a:r>
              <a:rPr lang="en-US" dirty="0" smtClean="0"/>
              <a:t> del </a:t>
            </a:r>
            <a:r>
              <a:rPr lang="es-MX" dirty="0" smtClean="0"/>
              <a:t>curso</a:t>
            </a:r>
            <a:endParaRPr lang="es-MX" dirty="0"/>
          </a:p>
        </p:txBody>
      </p:sp>
      <p:sp>
        <p:nvSpPr>
          <p:cNvPr id="3" name="Marcador de contenido 2"/>
          <p:cNvSpPr>
            <a:spLocks noGrp="1"/>
          </p:cNvSpPr>
          <p:nvPr>
            <p:ph idx="1"/>
          </p:nvPr>
        </p:nvSpPr>
        <p:spPr/>
        <p:txBody>
          <a:bodyPr>
            <a:normAutofit lnSpcReduction="10000"/>
          </a:bodyPr>
          <a:lstStyle/>
          <a:p>
            <a:r>
              <a:rPr lang="es-MX" dirty="0" smtClean="0">
                <a:solidFill>
                  <a:schemeClr val="accent1"/>
                </a:solidFill>
              </a:rPr>
              <a:t>Introducción</a:t>
            </a:r>
          </a:p>
          <a:p>
            <a:r>
              <a:rPr lang="en-US" dirty="0" smtClean="0">
                <a:solidFill>
                  <a:schemeClr val="accent1"/>
                </a:solidFill>
              </a:rPr>
              <a:t>Docker</a:t>
            </a:r>
          </a:p>
          <a:p>
            <a:r>
              <a:rPr lang="en-US" dirty="0" smtClean="0">
                <a:solidFill>
                  <a:schemeClr val="accent1"/>
                </a:solidFill>
              </a:rPr>
              <a:t>Kubernetes objects</a:t>
            </a:r>
          </a:p>
          <a:p>
            <a:r>
              <a:rPr lang="en-US" dirty="0" smtClean="0">
                <a:solidFill>
                  <a:schemeClr val="accent1"/>
                </a:solidFill>
              </a:rPr>
              <a:t>Kubernetes storage</a:t>
            </a:r>
          </a:p>
          <a:p>
            <a:r>
              <a:rPr lang="en-US" dirty="0" smtClean="0">
                <a:solidFill>
                  <a:schemeClr val="accent1"/>
                </a:solidFill>
              </a:rPr>
              <a:t>Kubernetes networking</a:t>
            </a:r>
          </a:p>
          <a:p>
            <a:r>
              <a:rPr lang="en-US" dirty="0" smtClean="0">
                <a:solidFill>
                  <a:schemeClr val="accent1"/>
                </a:solidFill>
              </a:rPr>
              <a:t>Kubernetes namespaces</a:t>
            </a:r>
          </a:p>
          <a:p>
            <a:r>
              <a:rPr lang="en-US" dirty="0" smtClean="0">
                <a:solidFill>
                  <a:schemeClr val="accent1"/>
                </a:solidFill>
              </a:rPr>
              <a:t>Kubernetes ingress</a:t>
            </a:r>
          </a:p>
          <a:p>
            <a:r>
              <a:rPr lang="en-US" dirty="0" smtClean="0">
                <a:solidFill>
                  <a:schemeClr val="accent1"/>
                </a:solidFill>
              </a:rPr>
              <a:t>Proyecto con Spring Boot</a:t>
            </a:r>
          </a:p>
          <a:p>
            <a:endParaRPr lang="en-US" dirty="0">
              <a:solidFill>
                <a:schemeClr val="accent1"/>
              </a:solidFill>
            </a:endParaRPr>
          </a:p>
        </p:txBody>
      </p:sp>
    </p:spTree>
    <p:extLst>
      <p:ext uri="{BB962C8B-B14F-4D97-AF65-F5344CB8AC3E}">
        <p14:creationId xmlns:p14="http://schemas.microsoft.com/office/powerpoint/2010/main" val="881723134"/>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Instalar en </a:t>
            </a:r>
            <a:r>
              <a:rPr lang="es-MX" dirty="0" err="1" smtClean="0"/>
              <a:t>linux</a:t>
            </a:r>
            <a:endParaRPr lang="es-MX" dirty="0"/>
          </a:p>
        </p:txBody>
      </p:sp>
      <p:sp>
        <p:nvSpPr>
          <p:cNvPr id="3" name="Marcador de contenido 2"/>
          <p:cNvSpPr>
            <a:spLocks noGrp="1"/>
          </p:cNvSpPr>
          <p:nvPr>
            <p:ph idx="1"/>
          </p:nvPr>
        </p:nvSpPr>
        <p:spPr>
          <a:xfrm>
            <a:off x="609601" y="1389310"/>
            <a:ext cx="11055351" cy="4608512"/>
          </a:xfrm>
        </p:spPr>
        <p:txBody>
          <a:bodyPr/>
          <a:lstStyle/>
          <a:p>
            <a:pPr marL="0" indent="0">
              <a:buNone/>
            </a:pPr>
            <a:r>
              <a:rPr lang="en-US" sz="2800" dirty="0">
                <a:solidFill>
                  <a:schemeClr val="accent1"/>
                </a:solidFill>
              </a:rPr>
              <a:t>• Install </a:t>
            </a:r>
            <a:r>
              <a:rPr lang="en-US" sz="2800" dirty="0" smtClean="0">
                <a:solidFill>
                  <a:schemeClr val="accent1"/>
                </a:solidFill>
              </a:rPr>
              <a:t>Docker</a:t>
            </a:r>
          </a:p>
          <a:p>
            <a:pPr marL="400050" lvl="1" indent="0">
              <a:buNone/>
            </a:pPr>
            <a:r>
              <a:rPr lang="es-MX" sz="2000" dirty="0">
                <a:solidFill>
                  <a:schemeClr val="accent1"/>
                </a:solidFill>
              </a:rPr>
              <a:t>https://oracle-base.com/articles/linux/docker-install-docker-on-oracle-linux-ol8</a:t>
            </a:r>
          </a:p>
          <a:p>
            <a:pPr marL="400050" lvl="1" indent="0">
              <a:buNone/>
            </a:pPr>
            <a:r>
              <a:rPr lang="es-MX" sz="2000" dirty="0" smtClean="0">
                <a:solidFill>
                  <a:schemeClr val="accent1"/>
                </a:solidFill>
              </a:rPr>
              <a:t>sudo </a:t>
            </a:r>
            <a:r>
              <a:rPr lang="es-MX" sz="2000" dirty="0" err="1">
                <a:solidFill>
                  <a:schemeClr val="accent1"/>
                </a:solidFill>
              </a:rPr>
              <a:t>systemctl</a:t>
            </a:r>
            <a:r>
              <a:rPr lang="es-MX" sz="2000" dirty="0">
                <a:solidFill>
                  <a:schemeClr val="accent1"/>
                </a:solidFill>
              </a:rPr>
              <a:t> </a:t>
            </a:r>
            <a:r>
              <a:rPr lang="es-MX" sz="2000" dirty="0" err="1">
                <a:solidFill>
                  <a:schemeClr val="accent1"/>
                </a:solidFill>
              </a:rPr>
              <a:t>start</a:t>
            </a:r>
            <a:r>
              <a:rPr lang="es-MX" sz="2000" dirty="0">
                <a:solidFill>
                  <a:schemeClr val="accent1"/>
                </a:solidFill>
              </a:rPr>
              <a:t> </a:t>
            </a:r>
            <a:r>
              <a:rPr lang="es-MX" sz="2000" dirty="0" err="1">
                <a:solidFill>
                  <a:schemeClr val="accent1"/>
                </a:solidFill>
              </a:rPr>
              <a:t>docker</a:t>
            </a:r>
            <a:r>
              <a:rPr lang="es-MX" sz="2000" dirty="0">
                <a:solidFill>
                  <a:schemeClr val="accent1"/>
                </a:solidFill>
              </a:rPr>
              <a:t> </a:t>
            </a:r>
            <a:endParaRPr lang="en-US" sz="2000" dirty="0">
              <a:solidFill>
                <a:schemeClr val="accent1"/>
              </a:solidFill>
            </a:endParaRPr>
          </a:p>
          <a:p>
            <a:pPr marL="0" indent="0">
              <a:buNone/>
            </a:pPr>
            <a:r>
              <a:rPr lang="en-US" sz="2800" dirty="0">
                <a:solidFill>
                  <a:schemeClr val="accent1"/>
                </a:solidFill>
              </a:rPr>
              <a:t>• Add your user to </a:t>
            </a:r>
            <a:r>
              <a:rPr lang="en-US" sz="2800" dirty="0" err="1">
                <a:solidFill>
                  <a:schemeClr val="accent1"/>
                </a:solidFill>
              </a:rPr>
              <a:t>docker</a:t>
            </a:r>
            <a:r>
              <a:rPr lang="en-US" sz="2800" dirty="0">
                <a:solidFill>
                  <a:schemeClr val="accent1"/>
                </a:solidFill>
              </a:rPr>
              <a:t> </a:t>
            </a:r>
            <a:r>
              <a:rPr lang="en-US" sz="2800" dirty="0" smtClean="0">
                <a:solidFill>
                  <a:schemeClr val="accent1"/>
                </a:solidFill>
              </a:rPr>
              <a:t>group</a:t>
            </a:r>
          </a:p>
          <a:p>
            <a:pPr marL="400050" lvl="1" indent="0">
              <a:buNone/>
            </a:pPr>
            <a:r>
              <a:rPr lang="es-MX" sz="2000" dirty="0">
                <a:solidFill>
                  <a:schemeClr val="accent1"/>
                </a:solidFill>
              </a:rPr>
              <a:t>sudo </a:t>
            </a:r>
            <a:r>
              <a:rPr lang="es-MX" sz="2000" dirty="0" err="1">
                <a:solidFill>
                  <a:schemeClr val="accent1"/>
                </a:solidFill>
              </a:rPr>
              <a:t>usermod</a:t>
            </a:r>
            <a:r>
              <a:rPr lang="es-MX" sz="2000" dirty="0">
                <a:solidFill>
                  <a:schemeClr val="accent1"/>
                </a:solidFill>
              </a:rPr>
              <a:t> -</a:t>
            </a:r>
            <a:r>
              <a:rPr lang="es-MX" sz="2000" dirty="0" err="1">
                <a:solidFill>
                  <a:schemeClr val="accent1"/>
                </a:solidFill>
              </a:rPr>
              <a:t>aG</a:t>
            </a:r>
            <a:r>
              <a:rPr lang="es-MX" sz="2000" dirty="0">
                <a:solidFill>
                  <a:schemeClr val="accent1"/>
                </a:solidFill>
              </a:rPr>
              <a:t> </a:t>
            </a:r>
            <a:r>
              <a:rPr lang="es-MX" sz="2000" dirty="0" err="1">
                <a:solidFill>
                  <a:schemeClr val="accent1"/>
                </a:solidFill>
              </a:rPr>
              <a:t>docker</a:t>
            </a:r>
            <a:r>
              <a:rPr lang="es-MX" sz="2000" dirty="0">
                <a:solidFill>
                  <a:schemeClr val="accent1"/>
                </a:solidFill>
              </a:rPr>
              <a:t> $USER &amp;&amp; </a:t>
            </a:r>
            <a:r>
              <a:rPr lang="es-MX" sz="2000" dirty="0" err="1">
                <a:solidFill>
                  <a:schemeClr val="accent1"/>
                </a:solidFill>
              </a:rPr>
              <a:t>newgrp</a:t>
            </a:r>
            <a:r>
              <a:rPr lang="es-MX" sz="2000" dirty="0">
                <a:solidFill>
                  <a:schemeClr val="accent1"/>
                </a:solidFill>
              </a:rPr>
              <a:t> </a:t>
            </a:r>
            <a:r>
              <a:rPr lang="es-MX" sz="2000" dirty="0" err="1">
                <a:solidFill>
                  <a:schemeClr val="accent1"/>
                </a:solidFill>
              </a:rPr>
              <a:t>docker</a:t>
            </a:r>
            <a:endParaRPr lang="en-US" sz="2000" dirty="0">
              <a:solidFill>
                <a:schemeClr val="accent1"/>
              </a:solidFill>
            </a:endParaRPr>
          </a:p>
          <a:p>
            <a:pPr marL="0" indent="0">
              <a:buNone/>
            </a:pPr>
            <a:r>
              <a:rPr lang="en-US" sz="2800" dirty="0" smtClean="0">
                <a:solidFill>
                  <a:schemeClr val="accent1"/>
                </a:solidFill>
              </a:rPr>
              <a:t>• </a:t>
            </a:r>
            <a:r>
              <a:rPr lang="en-US" sz="2800" dirty="0">
                <a:solidFill>
                  <a:schemeClr val="accent1"/>
                </a:solidFill>
              </a:rPr>
              <a:t>Get a code </a:t>
            </a:r>
            <a:r>
              <a:rPr lang="en-US" sz="2800" dirty="0" smtClean="0">
                <a:solidFill>
                  <a:schemeClr val="accent1"/>
                </a:solidFill>
              </a:rPr>
              <a:t>editor</a:t>
            </a:r>
          </a:p>
          <a:p>
            <a:pPr marL="0" indent="0">
              <a:buNone/>
            </a:pPr>
            <a:r>
              <a:rPr lang="en-US" sz="2800" dirty="0">
                <a:solidFill>
                  <a:schemeClr val="accent1"/>
                </a:solidFill>
              </a:rPr>
              <a:t>• </a:t>
            </a:r>
            <a:r>
              <a:rPr lang="en-US" sz="2800" dirty="0" smtClean="0">
                <a:solidFill>
                  <a:schemeClr val="accent1"/>
                </a:solidFill>
              </a:rPr>
              <a:t>After </a:t>
            </a:r>
            <a:r>
              <a:rPr lang="en-US" sz="2800" dirty="0">
                <a:solidFill>
                  <a:schemeClr val="accent1"/>
                </a:solidFill>
              </a:rPr>
              <a:t>installing Docker, also get </a:t>
            </a:r>
            <a:r>
              <a:rPr lang="en-US" sz="2800" dirty="0" err="1" smtClean="0">
                <a:solidFill>
                  <a:schemeClr val="accent1"/>
                </a:solidFill>
              </a:rPr>
              <a:t>docker</a:t>
            </a:r>
            <a:r>
              <a:rPr lang="en-US" sz="2800" dirty="0" smtClean="0">
                <a:solidFill>
                  <a:schemeClr val="accent1"/>
                </a:solidFill>
              </a:rPr>
              <a:t>-compose </a:t>
            </a:r>
          </a:p>
          <a:p>
            <a:pPr marL="400050" lvl="1" indent="0">
              <a:buNone/>
            </a:pPr>
            <a:r>
              <a:rPr lang="en-US" sz="2400" dirty="0" smtClean="0">
                <a:solidFill>
                  <a:schemeClr val="accent1"/>
                </a:solidFill>
                <a:hlinkClick r:id="rId2"/>
              </a:rPr>
              <a:t>https</a:t>
            </a:r>
            <a:r>
              <a:rPr lang="en-US" sz="2400" dirty="0">
                <a:solidFill>
                  <a:schemeClr val="accent1"/>
                </a:solidFill>
                <a:hlinkClick r:id="rId2"/>
              </a:rPr>
              <a:t>://docs.docker.com/compose/install</a:t>
            </a:r>
            <a:r>
              <a:rPr lang="en-US" sz="2400" dirty="0" smtClean="0">
                <a:solidFill>
                  <a:schemeClr val="accent1"/>
                </a:solidFill>
                <a:hlinkClick r:id="rId2"/>
              </a:rPr>
              <a:t>/</a:t>
            </a:r>
            <a:endParaRPr lang="es-MX" sz="2400" dirty="0" smtClean="0">
              <a:solidFill>
                <a:schemeClr val="accent1"/>
              </a:solidFill>
            </a:endParaRPr>
          </a:p>
          <a:p>
            <a:pPr marL="0" indent="0">
              <a:buNone/>
            </a:pPr>
            <a:r>
              <a:rPr lang="en-US" sz="2800" dirty="0" smtClean="0">
                <a:solidFill>
                  <a:schemeClr val="accent1"/>
                </a:solidFill>
              </a:rPr>
              <a:t>• Install Visual Studio Code</a:t>
            </a:r>
          </a:p>
          <a:p>
            <a:pPr marL="400050" lvl="1" indent="0">
              <a:buNone/>
            </a:pPr>
            <a:r>
              <a:rPr lang="en-US" sz="2400" dirty="0">
                <a:solidFill>
                  <a:schemeClr val="accent1"/>
                </a:solidFill>
                <a:hlinkClick r:id="rId3"/>
              </a:rPr>
              <a:t>https://code.visualstudio.com</a:t>
            </a:r>
            <a:r>
              <a:rPr lang="en-US" sz="2400" dirty="0" smtClean="0">
                <a:solidFill>
                  <a:schemeClr val="accent1"/>
                </a:solidFill>
                <a:hlinkClick r:id="rId3"/>
              </a:rPr>
              <a:t>/</a:t>
            </a:r>
            <a:endParaRPr lang="en-US" sz="2400" dirty="0" smtClean="0">
              <a:solidFill>
                <a:schemeClr val="accent1"/>
              </a:solidFill>
            </a:endParaRPr>
          </a:p>
          <a:p>
            <a:pPr marL="400050" lvl="1" indent="0">
              <a:buNone/>
            </a:pPr>
            <a:r>
              <a:rPr lang="en-US" sz="2400" dirty="0">
                <a:solidFill>
                  <a:schemeClr val="accent1"/>
                </a:solidFill>
              </a:rPr>
              <a:t>https://blogs.oracle.com/wim/post/installing-visual-studio-code-on-oracle-linux-7</a:t>
            </a:r>
            <a:endParaRPr lang="en-US" sz="2400" dirty="0" smtClean="0">
              <a:solidFill>
                <a:schemeClr val="accent1"/>
              </a:solidFill>
            </a:endParaRPr>
          </a:p>
        </p:txBody>
      </p:sp>
    </p:spTree>
    <p:extLst>
      <p:ext uri="{BB962C8B-B14F-4D97-AF65-F5344CB8AC3E}">
        <p14:creationId xmlns:p14="http://schemas.microsoft.com/office/powerpoint/2010/main" val="1263229875"/>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Imagen</a:t>
            </a:r>
            <a:r>
              <a:rPr lang="en-US" dirty="0" smtClean="0"/>
              <a:t> vs </a:t>
            </a:r>
            <a:r>
              <a:rPr lang="en-US" dirty="0" err="1" smtClean="0"/>
              <a:t>Contenedor</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An Image is the application we want to run</a:t>
            </a:r>
          </a:p>
          <a:p>
            <a:pPr marL="0" indent="0">
              <a:buNone/>
            </a:pPr>
            <a:r>
              <a:rPr lang="en-US" dirty="0">
                <a:solidFill>
                  <a:schemeClr val="accent1"/>
                </a:solidFill>
              </a:rPr>
              <a:t>• A Container is an instance of that image running as a process</a:t>
            </a:r>
          </a:p>
          <a:p>
            <a:pPr marL="0" indent="0">
              <a:buNone/>
            </a:pPr>
            <a:r>
              <a:rPr lang="en-US" dirty="0">
                <a:solidFill>
                  <a:schemeClr val="accent1"/>
                </a:solidFill>
              </a:rPr>
              <a:t>• You can have many containers running off the same image</a:t>
            </a:r>
          </a:p>
          <a:p>
            <a:pPr marL="0" indent="0">
              <a:buNone/>
            </a:pPr>
            <a:r>
              <a:rPr lang="en-US" dirty="0">
                <a:solidFill>
                  <a:schemeClr val="accent1"/>
                </a:solidFill>
              </a:rPr>
              <a:t>• In this lecture our image will be the Nginx web server</a:t>
            </a:r>
          </a:p>
          <a:p>
            <a:pPr marL="0" indent="0">
              <a:buNone/>
            </a:pPr>
            <a:r>
              <a:rPr lang="en-US" dirty="0">
                <a:solidFill>
                  <a:schemeClr val="accent1"/>
                </a:solidFill>
              </a:rPr>
              <a:t>• Docker's default image "registry" is called Docker Hub</a:t>
            </a:r>
          </a:p>
          <a:p>
            <a:pPr marL="0" indent="0">
              <a:buNone/>
            </a:pPr>
            <a:r>
              <a:rPr lang="en-US" dirty="0">
                <a:solidFill>
                  <a:schemeClr val="accent1"/>
                </a:solidFill>
              </a:rPr>
              <a:t>(hub.docker.com</a:t>
            </a:r>
            <a:r>
              <a:rPr lang="en-US" dirty="0" smtClean="0">
                <a:solidFill>
                  <a:schemeClr val="accent1"/>
                </a:solidFill>
              </a:rPr>
              <a:t>)</a:t>
            </a:r>
          </a:p>
          <a:p>
            <a:pPr marL="0" indent="0">
              <a:buNone/>
            </a:pPr>
            <a:r>
              <a:rPr lang="en-US" dirty="0">
                <a:solidFill>
                  <a:schemeClr val="accent1"/>
                </a:solidFill>
              </a:rPr>
              <a:t>• Containers aren’t Mini-VM’s</a:t>
            </a:r>
          </a:p>
          <a:p>
            <a:pPr marL="0" indent="0">
              <a:buNone/>
            </a:pPr>
            <a:r>
              <a:rPr lang="en-US" dirty="0">
                <a:solidFill>
                  <a:schemeClr val="accent1"/>
                </a:solidFill>
              </a:rPr>
              <a:t>• </a:t>
            </a:r>
            <a:r>
              <a:rPr lang="en-US" dirty="0" smtClean="0">
                <a:solidFill>
                  <a:schemeClr val="accent1"/>
                </a:solidFill>
              </a:rPr>
              <a:t>Containers </a:t>
            </a:r>
            <a:r>
              <a:rPr lang="en-US" dirty="0">
                <a:solidFill>
                  <a:schemeClr val="accent1"/>
                </a:solidFill>
              </a:rPr>
              <a:t>are just processes</a:t>
            </a:r>
            <a:endParaRPr lang="es-MX" dirty="0">
              <a:solidFill>
                <a:schemeClr val="accent1"/>
              </a:solidFill>
            </a:endParaRPr>
          </a:p>
        </p:txBody>
      </p:sp>
    </p:spTree>
    <p:extLst>
      <p:ext uri="{BB962C8B-B14F-4D97-AF65-F5344CB8AC3E}">
        <p14:creationId xmlns:p14="http://schemas.microsoft.com/office/powerpoint/2010/main" val="3135510590"/>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Detalles</a:t>
            </a:r>
            <a:r>
              <a:rPr lang="en-US" dirty="0" smtClean="0"/>
              <a:t> de la </a:t>
            </a:r>
            <a:r>
              <a:rPr lang="en-US" dirty="0" err="1" smtClean="0"/>
              <a:t>ejecución</a:t>
            </a:r>
            <a:r>
              <a:rPr lang="en-US" dirty="0" smtClean="0"/>
              <a:t> de </a:t>
            </a:r>
            <a:r>
              <a:rPr lang="en-US" dirty="0" err="1" smtClean="0"/>
              <a:t>contenedor</a:t>
            </a:r>
            <a:endParaRPr lang="es-MX" dirty="0"/>
          </a:p>
        </p:txBody>
      </p:sp>
      <p:sp>
        <p:nvSpPr>
          <p:cNvPr id="3" name="Marcador de contenido 2"/>
          <p:cNvSpPr>
            <a:spLocks noGrp="1"/>
          </p:cNvSpPr>
          <p:nvPr>
            <p:ph idx="1"/>
          </p:nvPr>
        </p:nvSpPr>
        <p:spPr>
          <a:xfrm>
            <a:off x="478972" y="1365560"/>
            <a:ext cx="11055351" cy="4608512"/>
          </a:xfrm>
        </p:spPr>
        <p:txBody>
          <a:bodyPr/>
          <a:lstStyle/>
          <a:p>
            <a:pPr marL="0" indent="0">
              <a:buNone/>
            </a:pPr>
            <a:r>
              <a:rPr lang="en-US" sz="2800" dirty="0">
                <a:solidFill>
                  <a:schemeClr val="accent1"/>
                </a:solidFill>
              </a:rPr>
              <a:t>1. Looks for that image locally in image cache, doesn't </a:t>
            </a:r>
            <a:r>
              <a:rPr lang="en-US" sz="2800" dirty="0" smtClean="0">
                <a:solidFill>
                  <a:schemeClr val="accent1"/>
                </a:solidFill>
              </a:rPr>
              <a:t>find anything</a:t>
            </a:r>
            <a:endParaRPr lang="en-US" sz="2800" dirty="0">
              <a:solidFill>
                <a:schemeClr val="accent1"/>
              </a:solidFill>
            </a:endParaRPr>
          </a:p>
          <a:p>
            <a:pPr marL="0" indent="0">
              <a:buNone/>
            </a:pPr>
            <a:r>
              <a:rPr lang="en-US" sz="2800" dirty="0">
                <a:solidFill>
                  <a:schemeClr val="accent1"/>
                </a:solidFill>
              </a:rPr>
              <a:t>2. Then looks in remote image repository (defaults to Docker Hub)</a:t>
            </a:r>
          </a:p>
          <a:p>
            <a:pPr marL="0" indent="0">
              <a:buNone/>
            </a:pPr>
            <a:r>
              <a:rPr lang="en-US" sz="2800" dirty="0">
                <a:solidFill>
                  <a:schemeClr val="accent1"/>
                </a:solidFill>
              </a:rPr>
              <a:t>3. Downloads the latest version (</a:t>
            </a:r>
            <a:r>
              <a:rPr lang="en-US" sz="2800" dirty="0" err="1">
                <a:solidFill>
                  <a:schemeClr val="accent1"/>
                </a:solidFill>
              </a:rPr>
              <a:t>nginx:latest</a:t>
            </a:r>
            <a:r>
              <a:rPr lang="en-US" sz="2800" dirty="0">
                <a:solidFill>
                  <a:schemeClr val="accent1"/>
                </a:solidFill>
              </a:rPr>
              <a:t> by default)</a:t>
            </a:r>
          </a:p>
          <a:p>
            <a:pPr marL="0" indent="0">
              <a:buNone/>
            </a:pPr>
            <a:r>
              <a:rPr lang="en-US" sz="2800" dirty="0">
                <a:solidFill>
                  <a:schemeClr val="accent1"/>
                </a:solidFill>
              </a:rPr>
              <a:t>4. Creates new container based on that image and prepares </a:t>
            </a:r>
            <a:r>
              <a:rPr lang="en-US" sz="2800" dirty="0" smtClean="0">
                <a:solidFill>
                  <a:schemeClr val="accent1"/>
                </a:solidFill>
              </a:rPr>
              <a:t>to start</a:t>
            </a:r>
            <a:endParaRPr lang="en-US" sz="2800" dirty="0">
              <a:solidFill>
                <a:schemeClr val="accent1"/>
              </a:solidFill>
            </a:endParaRPr>
          </a:p>
          <a:p>
            <a:pPr marL="0" indent="0">
              <a:buNone/>
            </a:pPr>
            <a:r>
              <a:rPr lang="en-US" sz="2800" dirty="0">
                <a:solidFill>
                  <a:schemeClr val="accent1"/>
                </a:solidFill>
              </a:rPr>
              <a:t>5. Gives it a virtual IP on a private network inside </a:t>
            </a:r>
            <a:r>
              <a:rPr lang="en-US" sz="2800" dirty="0" err="1">
                <a:solidFill>
                  <a:schemeClr val="accent1"/>
                </a:solidFill>
              </a:rPr>
              <a:t>docker</a:t>
            </a:r>
            <a:r>
              <a:rPr lang="en-US" sz="2800" dirty="0">
                <a:solidFill>
                  <a:schemeClr val="accent1"/>
                </a:solidFill>
              </a:rPr>
              <a:t> engine</a:t>
            </a:r>
          </a:p>
          <a:p>
            <a:pPr marL="0" indent="0">
              <a:buNone/>
            </a:pPr>
            <a:r>
              <a:rPr lang="en-US" sz="2800" dirty="0">
                <a:solidFill>
                  <a:schemeClr val="accent1"/>
                </a:solidFill>
              </a:rPr>
              <a:t>6. Opens up port 80 on host and forwards to port 80 in container</a:t>
            </a:r>
          </a:p>
          <a:p>
            <a:pPr marL="0" indent="0">
              <a:buNone/>
            </a:pPr>
            <a:r>
              <a:rPr lang="en-US" sz="2800" dirty="0">
                <a:solidFill>
                  <a:schemeClr val="accent1"/>
                </a:solidFill>
              </a:rPr>
              <a:t>7. Starts container by using the CMD in the image </a:t>
            </a:r>
            <a:r>
              <a:rPr lang="en-US" sz="2800" dirty="0" err="1" smtClean="0">
                <a:solidFill>
                  <a:schemeClr val="accent1"/>
                </a:solidFill>
              </a:rPr>
              <a:t>Dockerfile</a:t>
            </a:r>
            <a:endParaRPr lang="en-US" sz="2800" dirty="0" smtClean="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top - process list in one container</a:t>
            </a: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inspect - details of one container </a:t>
            </a:r>
            <a:r>
              <a:rPr lang="en-US" sz="2800" dirty="0" err="1">
                <a:solidFill>
                  <a:schemeClr val="accent1"/>
                </a:solidFill>
              </a:rPr>
              <a:t>config</a:t>
            </a:r>
            <a:endParaRPr lang="en-US" sz="2800" dirty="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stats - performance stats for all containers</a:t>
            </a:r>
            <a:endParaRPr lang="es-MX" sz="2800" dirty="0">
              <a:solidFill>
                <a:schemeClr val="accent1"/>
              </a:solidFill>
            </a:endParaRPr>
          </a:p>
        </p:txBody>
      </p:sp>
    </p:spTree>
    <p:extLst>
      <p:ext uri="{BB962C8B-B14F-4D97-AF65-F5344CB8AC3E}">
        <p14:creationId xmlns:p14="http://schemas.microsoft.com/office/powerpoint/2010/main" val="3838076732"/>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Lo que es una </a:t>
            </a:r>
            <a:r>
              <a:rPr lang="es-MX" dirty="0" err="1" smtClean="0"/>
              <a:t>imágen</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App binaries and dependencies</a:t>
            </a:r>
          </a:p>
          <a:p>
            <a:pPr marL="0" indent="0">
              <a:buNone/>
            </a:pPr>
            <a:r>
              <a:rPr lang="en-US" sz="2800" dirty="0">
                <a:solidFill>
                  <a:schemeClr val="accent1"/>
                </a:solidFill>
              </a:rPr>
              <a:t>• Metadata about the image data and how to run the image</a:t>
            </a:r>
          </a:p>
          <a:p>
            <a:pPr marL="0" indent="0">
              <a:buNone/>
            </a:pPr>
            <a:r>
              <a:rPr lang="en-US" sz="2800" dirty="0">
                <a:solidFill>
                  <a:schemeClr val="accent1"/>
                </a:solidFill>
              </a:rPr>
              <a:t>• Official definition: "An Image is an ordered collection of root</a:t>
            </a:r>
          </a:p>
          <a:p>
            <a:pPr marL="0" indent="0">
              <a:buNone/>
            </a:pPr>
            <a:r>
              <a:rPr lang="en-US" sz="2800" dirty="0" err="1">
                <a:solidFill>
                  <a:schemeClr val="accent1"/>
                </a:solidFill>
              </a:rPr>
              <a:t>filesystem</a:t>
            </a:r>
            <a:r>
              <a:rPr lang="en-US" sz="2800" dirty="0">
                <a:solidFill>
                  <a:schemeClr val="accent1"/>
                </a:solidFill>
              </a:rPr>
              <a:t> changes and the corresponding execution</a:t>
            </a:r>
          </a:p>
          <a:p>
            <a:pPr marL="0" indent="0">
              <a:buNone/>
            </a:pPr>
            <a:r>
              <a:rPr lang="en-US" sz="2800" dirty="0">
                <a:solidFill>
                  <a:schemeClr val="accent1"/>
                </a:solidFill>
              </a:rPr>
              <a:t>parameters for use within a container runtime."</a:t>
            </a:r>
          </a:p>
          <a:p>
            <a:pPr marL="0" indent="0">
              <a:buNone/>
            </a:pPr>
            <a:r>
              <a:rPr lang="en-US" sz="2800" dirty="0">
                <a:solidFill>
                  <a:schemeClr val="accent1"/>
                </a:solidFill>
              </a:rPr>
              <a:t>• Not a complete OS. No kernel, kernel modules (e.g. drivers)</a:t>
            </a:r>
          </a:p>
          <a:p>
            <a:pPr marL="0" indent="0">
              <a:buNone/>
            </a:pPr>
            <a:r>
              <a:rPr lang="en-US" sz="2800" dirty="0">
                <a:solidFill>
                  <a:schemeClr val="accent1"/>
                </a:solidFill>
              </a:rPr>
              <a:t>• Small as one file (your app binary) like a </a:t>
            </a:r>
            <a:r>
              <a:rPr lang="en-US" sz="2800" dirty="0" err="1">
                <a:solidFill>
                  <a:schemeClr val="accent1"/>
                </a:solidFill>
              </a:rPr>
              <a:t>golang</a:t>
            </a:r>
            <a:r>
              <a:rPr lang="en-US" sz="2800" dirty="0">
                <a:solidFill>
                  <a:schemeClr val="accent1"/>
                </a:solidFill>
              </a:rPr>
              <a:t> static binary</a:t>
            </a:r>
          </a:p>
          <a:p>
            <a:pPr marL="0" indent="0">
              <a:buNone/>
            </a:pPr>
            <a:r>
              <a:rPr lang="en-US" sz="2800" dirty="0">
                <a:solidFill>
                  <a:schemeClr val="accent1"/>
                </a:solidFill>
              </a:rPr>
              <a:t>• Big as a Ubuntu distro with apt, and Apache, PHP, and more</a:t>
            </a:r>
          </a:p>
          <a:p>
            <a:pPr marL="0" indent="0">
              <a:buNone/>
            </a:pPr>
            <a:r>
              <a:rPr lang="en-US" sz="2800" dirty="0">
                <a:solidFill>
                  <a:schemeClr val="accent1"/>
                </a:solidFill>
              </a:rPr>
              <a:t>installed</a:t>
            </a:r>
            <a:endParaRPr lang="es-MX" sz="2800" dirty="0">
              <a:solidFill>
                <a:schemeClr val="accent1"/>
              </a:solidFill>
            </a:endParaRPr>
          </a:p>
        </p:txBody>
      </p:sp>
    </p:spTree>
    <p:extLst>
      <p:ext uri="{BB962C8B-B14F-4D97-AF65-F5344CB8AC3E}">
        <p14:creationId xmlns:p14="http://schemas.microsoft.com/office/powerpoint/2010/main" val="94369575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El </a:t>
            </a:r>
            <a:r>
              <a:rPr lang="es-MX" dirty="0" err="1" smtClean="0"/>
              <a:t>docker</a:t>
            </a:r>
            <a:r>
              <a:rPr lang="es-MX" dirty="0" smtClean="0"/>
              <a:t> </a:t>
            </a:r>
            <a:r>
              <a:rPr lang="es-MX" dirty="0" err="1" smtClean="0"/>
              <a:t>hub</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Hub, "the apt package system for Containers"</a:t>
            </a:r>
          </a:p>
          <a:p>
            <a:pPr marL="0" indent="0">
              <a:buNone/>
            </a:pPr>
            <a:r>
              <a:rPr lang="en-US" dirty="0">
                <a:solidFill>
                  <a:schemeClr val="accent1"/>
                </a:solidFill>
              </a:rPr>
              <a:t>• Official images and how to use them</a:t>
            </a:r>
          </a:p>
          <a:p>
            <a:pPr marL="0" indent="0">
              <a:buNone/>
            </a:pPr>
            <a:r>
              <a:rPr lang="en-US" dirty="0">
                <a:solidFill>
                  <a:schemeClr val="accent1"/>
                </a:solidFill>
              </a:rPr>
              <a:t>• How to discern "good" public images</a:t>
            </a:r>
          </a:p>
          <a:p>
            <a:pPr marL="0" indent="0">
              <a:buNone/>
            </a:pPr>
            <a:r>
              <a:rPr lang="en-US" dirty="0">
                <a:solidFill>
                  <a:schemeClr val="accent1"/>
                </a:solidFill>
              </a:rPr>
              <a:t>• Using different base images like </a:t>
            </a:r>
            <a:r>
              <a:rPr lang="en-US" dirty="0" err="1">
                <a:solidFill>
                  <a:schemeClr val="accent1"/>
                </a:solidFill>
              </a:rPr>
              <a:t>Debian</a:t>
            </a:r>
            <a:r>
              <a:rPr lang="en-US" dirty="0">
                <a:solidFill>
                  <a:schemeClr val="accent1"/>
                </a:solidFill>
              </a:rPr>
              <a:t> or Alpine</a:t>
            </a:r>
          </a:p>
          <a:p>
            <a:pPr marL="0" indent="0">
              <a:buNone/>
            </a:pPr>
            <a:r>
              <a:rPr lang="en-US" dirty="0">
                <a:solidFill>
                  <a:schemeClr val="accent1"/>
                </a:solidFill>
              </a:rPr>
              <a:t>• The recommended tagging scheme used by Official images</a:t>
            </a:r>
            <a:endParaRPr lang="es-MX" dirty="0">
              <a:solidFill>
                <a:schemeClr val="accent1"/>
              </a:solidFill>
            </a:endParaRPr>
          </a:p>
        </p:txBody>
      </p:sp>
    </p:spTree>
    <p:extLst>
      <p:ext uri="{BB962C8B-B14F-4D97-AF65-F5344CB8AC3E}">
        <p14:creationId xmlns:p14="http://schemas.microsoft.com/office/powerpoint/2010/main" val="3933332426"/>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Las capas de una imagen de </a:t>
            </a:r>
            <a:r>
              <a:rPr lang="es-MX" dirty="0" err="1" smtClean="0"/>
              <a:t>docker</a:t>
            </a:r>
            <a:endParaRPr lang="es-MX" dirty="0"/>
          </a:p>
        </p:txBody>
      </p:sp>
      <p:sp>
        <p:nvSpPr>
          <p:cNvPr id="3" name="Marcador de contenido 2"/>
          <p:cNvSpPr>
            <a:spLocks noGrp="1"/>
          </p:cNvSpPr>
          <p:nvPr>
            <p:ph idx="1"/>
          </p:nvPr>
        </p:nvSpPr>
        <p:spPr>
          <a:xfrm>
            <a:off x="609601" y="1484313"/>
            <a:ext cx="11055351" cy="2909557"/>
          </a:xfrm>
        </p:spPr>
        <p:txBody>
          <a:bodyPr/>
          <a:lstStyle/>
          <a:p>
            <a:pPr marL="0" indent="0">
              <a:buNone/>
            </a:pPr>
            <a:r>
              <a:rPr lang="en-US" dirty="0">
                <a:solidFill>
                  <a:schemeClr val="accent1"/>
                </a:solidFill>
              </a:rPr>
              <a:t>• Images are made up of file system changes and metadata</a:t>
            </a:r>
          </a:p>
          <a:p>
            <a:pPr marL="0" indent="0">
              <a:buNone/>
            </a:pPr>
            <a:r>
              <a:rPr lang="en-US" dirty="0">
                <a:solidFill>
                  <a:schemeClr val="accent1"/>
                </a:solidFill>
              </a:rPr>
              <a:t>• Each layer is uniquely identified and only stored once on a host</a:t>
            </a:r>
          </a:p>
          <a:p>
            <a:pPr marL="0" indent="0">
              <a:buNone/>
            </a:pPr>
            <a:r>
              <a:rPr lang="en-US" dirty="0">
                <a:solidFill>
                  <a:schemeClr val="accent1"/>
                </a:solidFill>
              </a:rPr>
              <a:t>• This saves storage space on host and transfer time on push/pull</a:t>
            </a:r>
          </a:p>
          <a:p>
            <a:pPr marL="0" indent="0">
              <a:buNone/>
            </a:pPr>
            <a:r>
              <a:rPr lang="en-US" dirty="0">
                <a:solidFill>
                  <a:schemeClr val="accent1"/>
                </a:solidFill>
              </a:rPr>
              <a:t>• A container is just a single read/write layer on top of image</a:t>
            </a:r>
          </a:p>
          <a:p>
            <a:pPr marL="0" indent="0">
              <a:buNone/>
            </a:pPr>
            <a:r>
              <a:rPr lang="en-US" dirty="0">
                <a:solidFill>
                  <a:schemeClr val="accent1"/>
                </a:solidFill>
              </a:rPr>
              <a:t>• </a:t>
            </a:r>
            <a:r>
              <a:rPr lang="en-US" dirty="0" err="1">
                <a:solidFill>
                  <a:schemeClr val="accent1"/>
                </a:solidFill>
              </a:rPr>
              <a:t>docker</a:t>
            </a:r>
            <a:r>
              <a:rPr lang="en-US" dirty="0">
                <a:solidFill>
                  <a:schemeClr val="accent1"/>
                </a:solidFill>
              </a:rPr>
              <a:t> image history and inspect commands can </a:t>
            </a:r>
            <a:r>
              <a:rPr lang="en-US" dirty="0" smtClean="0">
                <a:solidFill>
                  <a:schemeClr val="accent1"/>
                </a:solidFill>
              </a:rPr>
              <a:t>teach us</a:t>
            </a:r>
            <a:endParaRPr lang="es-MX" dirty="0">
              <a:solidFill>
                <a:schemeClr val="accent1"/>
              </a:solidFill>
            </a:endParaRPr>
          </a:p>
        </p:txBody>
      </p:sp>
      <p:grpSp>
        <p:nvGrpSpPr>
          <p:cNvPr id="10" name="Grupo 9"/>
          <p:cNvGrpSpPr/>
          <p:nvPr/>
        </p:nvGrpSpPr>
        <p:grpSpPr>
          <a:xfrm>
            <a:off x="1508166" y="4496789"/>
            <a:ext cx="8360228" cy="1844634"/>
            <a:chOff x="1508166" y="4496789"/>
            <a:chExt cx="8360228" cy="1844634"/>
          </a:xfrm>
        </p:grpSpPr>
        <p:sp>
          <p:nvSpPr>
            <p:cNvPr id="4" name="Rectángulo 3"/>
            <p:cNvSpPr/>
            <p:nvPr/>
          </p:nvSpPr>
          <p:spPr>
            <a:xfrm>
              <a:off x="1508166" y="5783283"/>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Alpine</a:t>
              </a:r>
              <a:r>
                <a:rPr lang="es-MX" dirty="0" smtClean="0"/>
                <a:t> 10mb</a:t>
              </a:r>
              <a:endParaRPr lang="es-MX" dirty="0"/>
            </a:p>
          </p:txBody>
        </p:sp>
        <p:sp>
          <p:nvSpPr>
            <p:cNvPr id="6" name="Rectángulo 5"/>
            <p:cNvSpPr/>
            <p:nvPr/>
          </p:nvSpPr>
          <p:spPr>
            <a:xfrm>
              <a:off x="1850571" y="5140036"/>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Apache 10mb</a:t>
              </a:r>
              <a:endParaRPr lang="es-MX" dirty="0"/>
            </a:p>
          </p:txBody>
        </p:sp>
        <p:sp>
          <p:nvSpPr>
            <p:cNvPr id="7" name="Rectángulo 6"/>
            <p:cNvSpPr/>
            <p:nvPr/>
          </p:nvSpPr>
          <p:spPr>
            <a:xfrm>
              <a:off x="2396836"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Langing</a:t>
              </a:r>
              <a:r>
                <a:rPr lang="es-MX" dirty="0" smtClean="0"/>
                <a:t> page 5mb</a:t>
              </a:r>
              <a:endParaRPr lang="es-MX" dirty="0"/>
            </a:p>
          </p:txBody>
        </p:sp>
        <p:sp>
          <p:nvSpPr>
            <p:cNvPr id="8" name="Rectángulo 7"/>
            <p:cNvSpPr/>
            <p:nvPr/>
          </p:nvSpPr>
          <p:spPr>
            <a:xfrm>
              <a:off x="4653148"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Web page store 10mb</a:t>
              </a:r>
              <a:endParaRPr lang="es-MX" dirty="0"/>
            </a:p>
          </p:txBody>
        </p:sp>
        <p:sp>
          <p:nvSpPr>
            <p:cNvPr id="9" name="Elipse 8"/>
            <p:cNvSpPr/>
            <p:nvPr/>
          </p:nvSpPr>
          <p:spPr>
            <a:xfrm>
              <a:off x="7956467" y="4886695"/>
              <a:ext cx="1911927" cy="1064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Total de espacio</a:t>
              </a:r>
            </a:p>
            <a:p>
              <a:pPr algn="ctr"/>
              <a:r>
                <a:rPr lang="es-MX" dirty="0" smtClean="0"/>
                <a:t>35 </a:t>
              </a:r>
              <a:r>
                <a:rPr lang="es-MX" dirty="0" err="1" smtClean="0"/>
                <a:t>mb</a:t>
              </a:r>
              <a:endParaRPr lang="es-MX" dirty="0"/>
            </a:p>
          </p:txBody>
        </p:sp>
      </p:grpSp>
    </p:spTree>
    <p:extLst>
      <p:ext uri="{BB962C8B-B14F-4D97-AF65-F5344CB8AC3E}">
        <p14:creationId xmlns:p14="http://schemas.microsoft.com/office/powerpoint/2010/main" val="6436768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Crear </a:t>
            </a:r>
            <a:r>
              <a:rPr lang="es-MX" dirty="0" err="1" smtClean="0"/>
              <a:t>Dockerfiles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Dockerfile</a:t>
            </a:r>
            <a:r>
              <a:rPr lang="es-MX" dirty="0">
                <a:solidFill>
                  <a:schemeClr val="accent1"/>
                </a:solidFill>
              </a:rPr>
              <a:t> </a:t>
            </a:r>
            <a:r>
              <a:rPr lang="es-MX" dirty="0" err="1">
                <a:solidFill>
                  <a:schemeClr val="accent1"/>
                </a:solidFill>
              </a:rPr>
              <a:t>basics</a:t>
            </a:r>
            <a:endParaRPr lang="es-MX" dirty="0">
              <a:solidFill>
                <a:schemeClr val="accent1"/>
              </a:solidFill>
            </a:endParaRPr>
          </a:p>
          <a:p>
            <a:pPr marL="0" indent="0">
              <a:buNone/>
            </a:pPr>
            <a:r>
              <a:rPr lang="es-MX" dirty="0">
                <a:solidFill>
                  <a:schemeClr val="accent1"/>
                </a:solidFill>
              </a:rPr>
              <a:t>• FROM (base </a:t>
            </a:r>
            <a:r>
              <a:rPr lang="es-MX" dirty="0" err="1">
                <a:solidFill>
                  <a:schemeClr val="accent1"/>
                </a:solidFill>
              </a:rPr>
              <a:t>image</a:t>
            </a:r>
            <a:r>
              <a:rPr lang="es-MX" dirty="0">
                <a:solidFill>
                  <a:schemeClr val="accent1"/>
                </a:solidFill>
              </a:rPr>
              <a:t>)</a:t>
            </a:r>
          </a:p>
          <a:p>
            <a:pPr marL="0" indent="0">
              <a:buNone/>
            </a:pPr>
            <a:r>
              <a:rPr lang="es-MX" dirty="0">
                <a:solidFill>
                  <a:schemeClr val="accent1"/>
                </a:solidFill>
              </a:rPr>
              <a:t>• ENV (</a:t>
            </a:r>
            <a:r>
              <a:rPr lang="es-MX" dirty="0" err="1">
                <a:solidFill>
                  <a:schemeClr val="accent1"/>
                </a:solidFill>
              </a:rPr>
              <a:t>environment</a:t>
            </a:r>
            <a:r>
              <a:rPr lang="es-MX" dirty="0">
                <a:solidFill>
                  <a:schemeClr val="accent1"/>
                </a:solidFill>
              </a:rPr>
              <a:t> variable)</a:t>
            </a:r>
          </a:p>
          <a:p>
            <a:pPr marL="0" indent="0">
              <a:buNone/>
            </a:pPr>
            <a:r>
              <a:rPr lang="es-MX" dirty="0">
                <a:solidFill>
                  <a:schemeClr val="accent1"/>
                </a:solidFill>
              </a:rPr>
              <a:t>• RUN (</a:t>
            </a:r>
            <a:r>
              <a:rPr lang="es-MX" dirty="0" err="1">
                <a:solidFill>
                  <a:schemeClr val="accent1"/>
                </a:solidFill>
              </a:rPr>
              <a:t>any</a:t>
            </a:r>
            <a:r>
              <a:rPr lang="es-MX" dirty="0">
                <a:solidFill>
                  <a:schemeClr val="accent1"/>
                </a:solidFill>
              </a:rPr>
              <a:t> </a:t>
            </a:r>
            <a:r>
              <a:rPr lang="es-MX" dirty="0" err="1">
                <a:solidFill>
                  <a:schemeClr val="accent1"/>
                </a:solidFill>
              </a:rPr>
              <a:t>arbitrary</a:t>
            </a:r>
            <a:r>
              <a:rPr lang="es-MX" dirty="0">
                <a:solidFill>
                  <a:schemeClr val="accent1"/>
                </a:solidFill>
              </a:rPr>
              <a:t> </a:t>
            </a:r>
            <a:r>
              <a:rPr lang="es-MX" dirty="0" err="1">
                <a:solidFill>
                  <a:schemeClr val="accent1"/>
                </a:solidFill>
              </a:rPr>
              <a:t>shell</a:t>
            </a:r>
            <a:r>
              <a:rPr lang="es-MX" dirty="0">
                <a:solidFill>
                  <a:schemeClr val="accent1"/>
                </a:solidFill>
              </a:rPr>
              <a:t> </a:t>
            </a:r>
            <a:r>
              <a:rPr lang="es-MX" dirty="0" err="1">
                <a:solidFill>
                  <a:schemeClr val="accent1"/>
                </a:solidFill>
              </a:rPr>
              <a:t>command</a:t>
            </a:r>
            <a:r>
              <a:rPr lang="es-MX" dirty="0">
                <a:solidFill>
                  <a:schemeClr val="accent1"/>
                </a:solidFill>
              </a:rPr>
              <a:t>)</a:t>
            </a:r>
          </a:p>
          <a:p>
            <a:pPr marL="0" indent="0">
              <a:buNone/>
            </a:pPr>
            <a:r>
              <a:rPr lang="es-MX" dirty="0">
                <a:solidFill>
                  <a:schemeClr val="accent1"/>
                </a:solidFill>
              </a:rPr>
              <a:t>• EXPOSE (open </a:t>
            </a:r>
            <a:r>
              <a:rPr lang="es-MX" dirty="0" err="1">
                <a:solidFill>
                  <a:schemeClr val="accent1"/>
                </a:solidFill>
              </a:rPr>
              <a:t>port</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container</a:t>
            </a:r>
            <a:r>
              <a:rPr lang="es-MX" dirty="0">
                <a:solidFill>
                  <a:schemeClr val="accent1"/>
                </a:solidFill>
              </a:rPr>
              <a:t> to virtual </a:t>
            </a:r>
            <a:r>
              <a:rPr lang="es-MX" dirty="0" err="1">
                <a:solidFill>
                  <a:schemeClr val="accent1"/>
                </a:solidFill>
              </a:rPr>
              <a:t>network</a:t>
            </a:r>
            <a:r>
              <a:rPr lang="es-MX" dirty="0">
                <a:solidFill>
                  <a:schemeClr val="accent1"/>
                </a:solidFill>
              </a:rPr>
              <a:t>)</a:t>
            </a:r>
          </a:p>
          <a:p>
            <a:pPr marL="0" indent="0">
              <a:buNone/>
            </a:pPr>
            <a:r>
              <a:rPr lang="es-MX" dirty="0">
                <a:solidFill>
                  <a:schemeClr val="accent1"/>
                </a:solidFill>
              </a:rPr>
              <a:t>• CMD (</a:t>
            </a:r>
            <a:r>
              <a:rPr lang="es-MX" dirty="0" err="1">
                <a:solidFill>
                  <a:schemeClr val="accent1"/>
                </a:solidFill>
              </a:rPr>
              <a:t>command</a:t>
            </a:r>
            <a:r>
              <a:rPr lang="es-MX" dirty="0">
                <a:solidFill>
                  <a:schemeClr val="accent1"/>
                </a:solidFill>
              </a:rPr>
              <a:t> to run </a:t>
            </a:r>
            <a:r>
              <a:rPr lang="es-MX" dirty="0" err="1">
                <a:solidFill>
                  <a:schemeClr val="accent1"/>
                </a:solidFill>
              </a:rPr>
              <a:t>when</a:t>
            </a:r>
            <a:r>
              <a:rPr lang="es-MX" dirty="0">
                <a:solidFill>
                  <a:schemeClr val="accent1"/>
                </a:solidFill>
              </a:rPr>
              <a:t> </a:t>
            </a:r>
            <a:r>
              <a:rPr lang="es-MX" dirty="0" err="1">
                <a:solidFill>
                  <a:schemeClr val="accent1"/>
                </a:solidFill>
              </a:rPr>
              <a:t>container</a:t>
            </a:r>
            <a:r>
              <a:rPr lang="es-MX" dirty="0">
                <a:solidFill>
                  <a:schemeClr val="accent1"/>
                </a:solidFill>
              </a:rPr>
              <a:t> </a:t>
            </a:r>
            <a:r>
              <a:rPr lang="es-MX" dirty="0" err="1">
                <a:solidFill>
                  <a:schemeClr val="accent1"/>
                </a:solidFill>
              </a:rPr>
              <a:t>starts</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build</a:t>
            </a:r>
            <a:r>
              <a:rPr lang="es-MX" dirty="0">
                <a:solidFill>
                  <a:schemeClr val="accent1"/>
                </a:solidFill>
              </a:rPr>
              <a:t> (</a:t>
            </a:r>
            <a:r>
              <a:rPr lang="es-MX" dirty="0" err="1">
                <a:solidFill>
                  <a:schemeClr val="accent1"/>
                </a:solidFill>
              </a:rPr>
              <a:t>create</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Dockerfile</a:t>
            </a:r>
            <a:r>
              <a:rPr lang="es-MX" dirty="0" smtClean="0">
                <a:solidFill>
                  <a:schemeClr val="accent1"/>
                </a:solidFill>
              </a:rPr>
              <a:t>)</a:t>
            </a:r>
          </a:p>
          <a:p>
            <a:pPr marL="0" indent="0">
              <a:buNone/>
            </a:pPr>
            <a:r>
              <a:rPr lang="es-MX" dirty="0">
                <a:solidFill>
                  <a:schemeClr val="accent1"/>
                </a:solidFill>
              </a:rPr>
              <a:t>https://docs.docker.com/engine/reference/builder/</a:t>
            </a:r>
          </a:p>
        </p:txBody>
      </p:sp>
    </p:spTree>
    <p:extLst>
      <p:ext uri="{BB962C8B-B14F-4D97-AF65-F5344CB8AC3E}">
        <p14:creationId xmlns:p14="http://schemas.microsoft.com/office/powerpoint/2010/main" val="3671975173"/>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Persistencia de datos en contenedores</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Containers are usually immutable and ephemeral</a:t>
            </a:r>
          </a:p>
          <a:p>
            <a:pPr marL="0" indent="0">
              <a:buNone/>
            </a:pPr>
            <a:r>
              <a:rPr lang="en-US" sz="2800" dirty="0">
                <a:solidFill>
                  <a:schemeClr val="accent1"/>
                </a:solidFill>
              </a:rPr>
              <a:t>• "immutable infrastructure": only re-deploy containers, never change</a:t>
            </a:r>
          </a:p>
          <a:p>
            <a:pPr marL="0" indent="0">
              <a:buNone/>
            </a:pPr>
            <a:r>
              <a:rPr lang="en-US" sz="2800" dirty="0">
                <a:solidFill>
                  <a:schemeClr val="accent1"/>
                </a:solidFill>
              </a:rPr>
              <a:t>• This is the ideal scenario, but what about databases, or unique</a:t>
            </a:r>
          </a:p>
          <a:p>
            <a:pPr marL="0" indent="0">
              <a:buNone/>
            </a:pPr>
            <a:r>
              <a:rPr lang="en-US" sz="2800" dirty="0">
                <a:solidFill>
                  <a:schemeClr val="accent1"/>
                </a:solidFill>
              </a:rPr>
              <a:t>data?</a:t>
            </a:r>
          </a:p>
          <a:p>
            <a:pPr marL="0" indent="0">
              <a:buNone/>
            </a:pPr>
            <a:r>
              <a:rPr lang="en-US" sz="2800" dirty="0">
                <a:solidFill>
                  <a:schemeClr val="accent1"/>
                </a:solidFill>
              </a:rPr>
              <a:t>• Docker gives us features to ensure these "separation of concerns"</a:t>
            </a:r>
          </a:p>
          <a:p>
            <a:pPr marL="0" indent="0">
              <a:buNone/>
            </a:pPr>
            <a:r>
              <a:rPr lang="en-US" sz="2800" dirty="0">
                <a:solidFill>
                  <a:schemeClr val="accent1"/>
                </a:solidFill>
              </a:rPr>
              <a:t>• This is known as "persistent data"</a:t>
            </a:r>
          </a:p>
          <a:p>
            <a:pPr marL="0" indent="0">
              <a:buNone/>
            </a:pPr>
            <a:r>
              <a:rPr lang="en-US" sz="2800" dirty="0">
                <a:solidFill>
                  <a:schemeClr val="accent1"/>
                </a:solidFill>
              </a:rPr>
              <a:t>• Two ways: Volumes and Bind Mounts</a:t>
            </a:r>
          </a:p>
          <a:p>
            <a:pPr marL="0" indent="0">
              <a:buNone/>
            </a:pPr>
            <a:r>
              <a:rPr lang="en-US" sz="2800" dirty="0">
                <a:solidFill>
                  <a:schemeClr val="accent1"/>
                </a:solidFill>
              </a:rPr>
              <a:t>• Volumes: make special location outside of container UFS</a:t>
            </a:r>
          </a:p>
          <a:p>
            <a:pPr marL="0" indent="0">
              <a:buNone/>
            </a:pPr>
            <a:r>
              <a:rPr lang="en-US" sz="2800" dirty="0">
                <a:solidFill>
                  <a:schemeClr val="accent1"/>
                </a:solidFill>
              </a:rPr>
              <a:t>• Bind Mounts: link container path to host path</a:t>
            </a:r>
            <a:endParaRPr lang="es-MX" sz="2800" dirty="0">
              <a:solidFill>
                <a:schemeClr val="accent1"/>
              </a:solidFill>
            </a:endParaRPr>
          </a:p>
        </p:txBody>
      </p:sp>
    </p:spTree>
    <p:extLst>
      <p:ext uri="{BB962C8B-B14F-4D97-AF65-F5344CB8AC3E}">
        <p14:creationId xmlns:p14="http://schemas.microsoft.com/office/powerpoint/2010/main" val="3222893522"/>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Volumes</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VOLUME command in </a:t>
            </a:r>
            <a:r>
              <a:rPr lang="en-US" dirty="0" err="1">
                <a:solidFill>
                  <a:schemeClr val="accent1"/>
                </a:solidFill>
              </a:rPr>
              <a:t>Dockerfile</a:t>
            </a:r>
            <a:endParaRPr lang="en-US" dirty="0">
              <a:solidFill>
                <a:schemeClr val="accent1"/>
              </a:solidFill>
            </a:endParaRPr>
          </a:p>
          <a:p>
            <a:pPr marL="0" indent="0">
              <a:buNone/>
            </a:pPr>
            <a:r>
              <a:rPr lang="en-US" dirty="0">
                <a:solidFill>
                  <a:schemeClr val="accent1"/>
                </a:solidFill>
              </a:rPr>
              <a:t>• Also override with </a:t>
            </a:r>
            <a:r>
              <a:rPr lang="en-US" dirty="0" err="1">
                <a:solidFill>
                  <a:schemeClr val="accent1"/>
                </a:solidFill>
              </a:rPr>
              <a:t>docker</a:t>
            </a:r>
            <a:r>
              <a:rPr lang="en-US" dirty="0">
                <a:solidFill>
                  <a:schemeClr val="accent1"/>
                </a:solidFill>
              </a:rPr>
              <a:t> run -v /path/in/container</a:t>
            </a:r>
          </a:p>
          <a:p>
            <a:pPr marL="0" indent="0">
              <a:buNone/>
            </a:pPr>
            <a:r>
              <a:rPr lang="en-US" dirty="0">
                <a:solidFill>
                  <a:schemeClr val="accent1"/>
                </a:solidFill>
              </a:rPr>
              <a:t>• Bypasses Union File System and stores in alt location on host</a:t>
            </a:r>
          </a:p>
          <a:p>
            <a:pPr marL="0" indent="0">
              <a:buNone/>
            </a:pPr>
            <a:r>
              <a:rPr lang="en-US" dirty="0">
                <a:solidFill>
                  <a:schemeClr val="accent1"/>
                </a:solidFill>
              </a:rPr>
              <a:t>• Includes it's own management commands under </a:t>
            </a:r>
            <a:r>
              <a:rPr lang="en-US" dirty="0" err="1">
                <a:solidFill>
                  <a:schemeClr val="accent1"/>
                </a:solidFill>
              </a:rPr>
              <a:t>docker</a:t>
            </a:r>
            <a:r>
              <a:rPr lang="en-US" dirty="0">
                <a:solidFill>
                  <a:schemeClr val="accent1"/>
                </a:solidFill>
              </a:rPr>
              <a:t> volume</a:t>
            </a:r>
          </a:p>
          <a:p>
            <a:pPr marL="0" indent="0">
              <a:buNone/>
            </a:pPr>
            <a:r>
              <a:rPr lang="en-US" dirty="0">
                <a:solidFill>
                  <a:schemeClr val="accent1"/>
                </a:solidFill>
              </a:rPr>
              <a:t>• Connect to none, one, or multiple containers at </a:t>
            </a:r>
            <a:r>
              <a:rPr lang="en-US" dirty="0" smtClean="0">
                <a:solidFill>
                  <a:schemeClr val="accent1"/>
                </a:solidFill>
              </a:rPr>
              <a:t>once</a:t>
            </a:r>
          </a:p>
          <a:p>
            <a:pPr marL="0" indent="0">
              <a:buNone/>
            </a:pPr>
            <a:r>
              <a:rPr lang="en-US" dirty="0" smtClean="0">
                <a:solidFill>
                  <a:schemeClr val="accent1"/>
                </a:solidFill>
              </a:rPr>
              <a:t>• </a:t>
            </a:r>
            <a:r>
              <a:rPr lang="en-US" dirty="0">
                <a:solidFill>
                  <a:schemeClr val="accent1"/>
                </a:solidFill>
              </a:rPr>
              <a:t>By default they only have a unique ID, but you can assign name</a:t>
            </a:r>
          </a:p>
          <a:p>
            <a:pPr marL="0" indent="0">
              <a:buNone/>
            </a:pPr>
            <a:r>
              <a:rPr lang="en-US" dirty="0">
                <a:solidFill>
                  <a:schemeClr val="accent1"/>
                </a:solidFill>
              </a:rPr>
              <a:t>• Then it's a "named volume"</a:t>
            </a:r>
            <a:endParaRPr lang="es-MX" dirty="0">
              <a:solidFill>
                <a:schemeClr val="accent1"/>
              </a:solidFill>
            </a:endParaRPr>
          </a:p>
        </p:txBody>
      </p:sp>
    </p:spTree>
    <p:extLst>
      <p:ext uri="{BB962C8B-B14F-4D97-AF65-F5344CB8AC3E}">
        <p14:creationId xmlns:p14="http://schemas.microsoft.com/office/powerpoint/2010/main" val="2523450614"/>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Bind</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Maps a host file or directory to a container file or directory</a:t>
            </a:r>
          </a:p>
          <a:p>
            <a:pPr marL="0" indent="0">
              <a:buNone/>
            </a:pPr>
            <a:r>
              <a:rPr lang="en-US" dirty="0">
                <a:solidFill>
                  <a:schemeClr val="accent1"/>
                </a:solidFill>
              </a:rPr>
              <a:t>• Basically just two locations pointing to the same file(s)</a:t>
            </a:r>
          </a:p>
          <a:p>
            <a:pPr marL="0" indent="0">
              <a:buNone/>
            </a:pPr>
            <a:r>
              <a:rPr lang="en-US" dirty="0">
                <a:solidFill>
                  <a:schemeClr val="accent1"/>
                </a:solidFill>
              </a:rPr>
              <a:t>• Again, skips UFS, and host files overwrite any in container</a:t>
            </a:r>
          </a:p>
          <a:p>
            <a:pPr marL="0" indent="0">
              <a:buNone/>
            </a:pPr>
            <a:r>
              <a:rPr lang="en-US" dirty="0">
                <a:solidFill>
                  <a:schemeClr val="accent1"/>
                </a:solidFill>
              </a:rPr>
              <a:t>• Can't use in </a:t>
            </a:r>
            <a:r>
              <a:rPr lang="en-US" dirty="0" err="1">
                <a:solidFill>
                  <a:schemeClr val="accent1"/>
                </a:solidFill>
              </a:rPr>
              <a:t>Dockerfile</a:t>
            </a:r>
            <a:r>
              <a:rPr lang="en-US" dirty="0">
                <a:solidFill>
                  <a:schemeClr val="accent1"/>
                </a:solidFill>
              </a:rPr>
              <a:t>, must be at container run</a:t>
            </a:r>
          </a:p>
          <a:p>
            <a:pPr marL="0" indent="0">
              <a:buNone/>
            </a:pPr>
            <a:r>
              <a:rPr lang="en-US" dirty="0">
                <a:solidFill>
                  <a:schemeClr val="accent1"/>
                </a:solidFill>
              </a:rPr>
              <a:t>• ... run -v </a:t>
            </a:r>
            <a:r>
              <a:rPr lang="en-US" dirty="0" smtClean="0">
                <a:solidFill>
                  <a:schemeClr val="accent1"/>
                </a:solidFill>
              </a:rPr>
              <a:t>/home/</a:t>
            </a:r>
            <a:r>
              <a:rPr lang="en-US" dirty="0" err="1" smtClean="0">
                <a:solidFill>
                  <a:schemeClr val="accent1"/>
                </a:solidFill>
              </a:rPr>
              <a:t>gera</a:t>
            </a:r>
            <a:r>
              <a:rPr lang="en-US" dirty="0" smtClean="0">
                <a:solidFill>
                  <a:schemeClr val="accent1"/>
                </a:solidFill>
              </a:rPr>
              <a:t>/</a:t>
            </a:r>
            <a:r>
              <a:rPr lang="en-US" dirty="0" err="1" smtClean="0">
                <a:solidFill>
                  <a:schemeClr val="accent1"/>
                </a:solidFill>
              </a:rPr>
              <a:t>somestuff</a:t>
            </a:r>
            <a:r>
              <a:rPr lang="en-US" dirty="0">
                <a:solidFill>
                  <a:schemeClr val="accent1"/>
                </a:solidFill>
              </a:rPr>
              <a:t>:/</a:t>
            </a:r>
            <a:r>
              <a:rPr lang="en-US" dirty="0" smtClean="0">
                <a:solidFill>
                  <a:schemeClr val="accent1"/>
                </a:solidFill>
              </a:rPr>
              <a:t>path/container </a:t>
            </a:r>
          </a:p>
          <a:p>
            <a:pPr marL="0" indent="0">
              <a:buNone/>
            </a:pPr>
            <a:r>
              <a:rPr lang="en-US" dirty="0" smtClean="0">
                <a:solidFill>
                  <a:schemeClr val="accent1"/>
                </a:solidFill>
              </a:rPr>
              <a:t>• </a:t>
            </a:r>
            <a:r>
              <a:rPr lang="en-US" dirty="0">
                <a:solidFill>
                  <a:schemeClr val="accent1"/>
                </a:solidFill>
              </a:rPr>
              <a:t>The main difference a bind mount has from a volume is that since it can exist anywhere on the host </a:t>
            </a:r>
            <a:r>
              <a:rPr lang="en-US" dirty="0" err="1">
                <a:solidFill>
                  <a:schemeClr val="accent1"/>
                </a:solidFill>
              </a:rPr>
              <a:t>filesystem</a:t>
            </a:r>
            <a:r>
              <a:rPr lang="en-US" dirty="0">
                <a:solidFill>
                  <a:schemeClr val="accent1"/>
                </a:solidFill>
              </a:rPr>
              <a:t>, processes outside of Docker can also modify it.</a:t>
            </a:r>
            <a:endParaRPr lang="es-MX" dirty="0">
              <a:solidFill>
                <a:schemeClr val="accent1"/>
              </a:solidFill>
            </a:endParaRPr>
          </a:p>
        </p:txBody>
      </p:sp>
    </p:spTree>
    <p:extLst>
      <p:ext uri="{BB962C8B-B14F-4D97-AF65-F5344CB8AC3E}">
        <p14:creationId xmlns:p14="http://schemas.microsoft.com/office/powerpoint/2010/main" val="165595350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Cambios de infraestructura históricos</a:t>
            </a:r>
            <a:endParaRPr lang="es-MX" dirty="0"/>
          </a:p>
        </p:txBody>
      </p:sp>
      <p:sp>
        <p:nvSpPr>
          <p:cNvPr id="3" name="Marcador de contenido 2"/>
          <p:cNvSpPr>
            <a:spLocks noGrp="1"/>
          </p:cNvSpPr>
          <p:nvPr>
            <p:ph idx="1"/>
          </p:nvPr>
        </p:nvSpPr>
        <p:spPr/>
        <p:txBody>
          <a:bodyPr>
            <a:normAutofit/>
          </a:bodyPr>
          <a:lstStyle/>
          <a:p>
            <a:r>
              <a:rPr lang="es-MX" sz="4800" dirty="0" smtClean="0">
                <a:solidFill>
                  <a:schemeClr val="accent1"/>
                </a:solidFill>
              </a:rPr>
              <a:t>Mainframe to PC		90’s</a:t>
            </a:r>
          </a:p>
          <a:p>
            <a:r>
              <a:rPr lang="es-MX" sz="4800" dirty="0" err="1" smtClean="0">
                <a:solidFill>
                  <a:schemeClr val="accent1"/>
                </a:solidFill>
              </a:rPr>
              <a:t>Baremetal</a:t>
            </a:r>
            <a:r>
              <a:rPr lang="es-MX" sz="4800" dirty="0" smtClean="0">
                <a:solidFill>
                  <a:schemeClr val="accent1"/>
                </a:solidFill>
              </a:rPr>
              <a:t> to Virtual	00’s</a:t>
            </a:r>
          </a:p>
          <a:p>
            <a:r>
              <a:rPr lang="es-MX" sz="4800" dirty="0" err="1" smtClean="0">
                <a:solidFill>
                  <a:schemeClr val="accent1"/>
                </a:solidFill>
              </a:rPr>
              <a:t>Datacenter</a:t>
            </a:r>
            <a:r>
              <a:rPr lang="es-MX" sz="4800" dirty="0" smtClean="0">
                <a:solidFill>
                  <a:schemeClr val="accent1"/>
                </a:solidFill>
              </a:rPr>
              <a:t> to Cloud	10’s</a:t>
            </a:r>
          </a:p>
          <a:p>
            <a:r>
              <a:rPr lang="es-MX" sz="4800" dirty="0" smtClean="0">
                <a:solidFill>
                  <a:schemeClr val="accent1"/>
                </a:solidFill>
              </a:rPr>
              <a:t>Host to </a:t>
            </a:r>
            <a:r>
              <a:rPr lang="es-MX" sz="4800" dirty="0" err="1" smtClean="0">
                <a:solidFill>
                  <a:schemeClr val="accent1"/>
                </a:solidFill>
              </a:rPr>
              <a:t>Container</a:t>
            </a:r>
            <a:r>
              <a:rPr lang="es-MX" sz="4800" dirty="0" smtClean="0">
                <a:solidFill>
                  <a:schemeClr val="accent1"/>
                </a:solidFill>
              </a:rPr>
              <a:t> (</a:t>
            </a:r>
            <a:r>
              <a:rPr lang="es-MX" sz="4800" dirty="0" err="1" smtClean="0">
                <a:solidFill>
                  <a:schemeClr val="accent1"/>
                </a:solidFill>
              </a:rPr>
              <a:t>Serverless</a:t>
            </a:r>
            <a:r>
              <a:rPr lang="es-MX" sz="4800" dirty="0" smtClean="0">
                <a:solidFill>
                  <a:schemeClr val="accent1"/>
                </a:solidFill>
              </a:rPr>
              <a:t>)</a:t>
            </a:r>
            <a:endParaRPr lang="es-MX" sz="4800" dirty="0">
              <a:solidFill>
                <a:schemeClr val="accent1"/>
              </a:solidFill>
            </a:endParaRPr>
          </a:p>
        </p:txBody>
      </p:sp>
    </p:spTree>
    <p:extLst>
      <p:ext uri="{BB962C8B-B14F-4D97-AF65-F5344CB8AC3E}">
        <p14:creationId xmlns:p14="http://schemas.microsoft.com/office/powerpoint/2010/main" val="11936222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docker-compose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t>
            </a:r>
            <a:r>
              <a:rPr lang="en-US" dirty="0" smtClean="0">
                <a:solidFill>
                  <a:schemeClr val="accent1"/>
                </a:solidFill>
              </a:rPr>
              <a:t>Configure </a:t>
            </a:r>
            <a:r>
              <a:rPr lang="en-US" dirty="0">
                <a:solidFill>
                  <a:schemeClr val="accent1"/>
                </a:solidFill>
              </a:rPr>
              <a:t>relationships between containers</a:t>
            </a:r>
          </a:p>
          <a:p>
            <a:pPr marL="0" indent="0">
              <a:buNone/>
            </a:pPr>
            <a:r>
              <a:rPr lang="en-US" dirty="0">
                <a:solidFill>
                  <a:schemeClr val="accent1"/>
                </a:solidFill>
              </a:rPr>
              <a:t>• </a:t>
            </a:r>
            <a:r>
              <a:rPr lang="en-US" dirty="0" smtClean="0">
                <a:solidFill>
                  <a:schemeClr val="accent1"/>
                </a:solidFill>
              </a:rPr>
              <a:t>Save </a:t>
            </a:r>
            <a:r>
              <a:rPr lang="en-US" dirty="0">
                <a:solidFill>
                  <a:schemeClr val="accent1"/>
                </a:solidFill>
              </a:rPr>
              <a:t>our </a:t>
            </a:r>
            <a:r>
              <a:rPr lang="en-US" dirty="0" err="1">
                <a:solidFill>
                  <a:schemeClr val="accent1"/>
                </a:solidFill>
              </a:rPr>
              <a:t>docker</a:t>
            </a:r>
            <a:r>
              <a:rPr lang="en-US" dirty="0">
                <a:solidFill>
                  <a:schemeClr val="accent1"/>
                </a:solidFill>
              </a:rPr>
              <a:t> container run settings in easy-to-read file</a:t>
            </a:r>
          </a:p>
          <a:p>
            <a:pPr marL="0" indent="0">
              <a:buNone/>
            </a:pPr>
            <a:r>
              <a:rPr lang="en-US" dirty="0">
                <a:solidFill>
                  <a:schemeClr val="accent1"/>
                </a:solidFill>
              </a:rPr>
              <a:t>• </a:t>
            </a:r>
            <a:r>
              <a:rPr lang="en-US" dirty="0" smtClean="0">
                <a:solidFill>
                  <a:schemeClr val="accent1"/>
                </a:solidFill>
              </a:rPr>
              <a:t>Create </a:t>
            </a:r>
            <a:r>
              <a:rPr lang="en-US" dirty="0">
                <a:solidFill>
                  <a:schemeClr val="accent1"/>
                </a:solidFill>
              </a:rPr>
              <a:t>one-liner developer environment startups</a:t>
            </a:r>
          </a:p>
          <a:p>
            <a:pPr marL="0" indent="0">
              <a:buNone/>
            </a:pPr>
            <a:r>
              <a:rPr lang="en-US" dirty="0">
                <a:solidFill>
                  <a:schemeClr val="accent1"/>
                </a:solidFill>
              </a:rPr>
              <a:t>• </a:t>
            </a:r>
            <a:r>
              <a:rPr lang="en-US" dirty="0" smtClean="0">
                <a:solidFill>
                  <a:schemeClr val="accent1"/>
                </a:solidFill>
              </a:rPr>
              <a:t>YAML-formatted </a:t>
            </a:r>
            <a:r>
              <a:rPr lang="en-US" dirty="0">
                <a:solidFill>
                  <a:schemeClr val="accent1"/>
                </a:solidFill>
              </a:rPr>
              <a:t>file that describes our solution options for:</a:t>
            </a:r>
          </a:p>
          <a:p>
            <a:pPr marL="400050" lvl="1" indent="0">
              <a:buNone/>
            </a:pPr>
            <a:r>
              <a:rPr lang="en-US" dirty="0">
                <a:solidFill>
                  <a:schemeClr val="accent1"/>
                </a:solidFill>
              </a:rPr>
              <a:t>• containers</a:t>
            </a:r>
          </a:p>
          <a:p>
            <a:pPr marL="400050" lvl="1" indent="0">
              <a:buNone/>
            </a:pPr>
            <a:r>
              <a:rPr lang="en-US" dirty="0">
                <a:solidFill>
                  <a:schemeClr val="accent1"/>
                </a:solidFill>
              </a:rPr>
              <a:t>• networks</a:t>
            </a:r>
          </a:p>
          <a:p>
            <a:pPr marL="400050" lvl="1" indent="0">
              <a:buNone/>
            </a:pPr>
            <a:r>
              <a:rPr lang="en-US" dirty="0" smtClean="0">
                <a:solidFill>
                  <a:schemeClr val="accent1"/>
                </a:solidFill>
              </a:rPr>
              <a:t>• volumes</a:t>
            </a:r>
          </a:p>
          <a:p>
            <a:pPr marL="0" indent="0">
              <a:buNone/>
            </a:pPr>
            <a:r>
              <a:rPr lang="en-US" dirty="0" err="1" smtClean="0">
                <a:solidFill>
                  <a:schemeClr val="accent1"/>
                </a:solidFill>
              </a:rPr>
              <a:t>docker</a:t>
            </a:r>
            <a:r>
              <a:rPr lang="en-US" dirty="0" smtClean="0">
                <a:solidFill>
                  <a:schemeClr val="accent1"/>
                </a:solidFill>
              </a:rPr>
              <a:t>-compose up</a:t>
            </a:r>
          </a:p>
          <a:p>
            <a:pPr marL="0" indent="0">
              <a:buNone/>
            </a:pPr>
            <a:r>
              <a:rPr lang="en-US" dirty="0" err="1" smtClean="0">
                <a:solidFill>
                  <a:schemeClr val="accent1"/>
                </a:solidFill>
              </a:rPr>
              <a:t>docker</a:t>
            </a:r>
            <a:r>
              <a:rPr lang="en-US" dirty="0" smtClean="0">
                <a:solidFill>
                  <a:schemeClr val="accent1"/>
                </a:solidFill>
              </a:rPr>
              <a:t>-compose down</a:t>
            </a:r>
          </a:p>
        </p:txBody>
      </p:sp>
    </p:spTree>
    <p:extLst>
      <p:ext uri="{BB962C8B-B14F-4D97-AF65-F5344CB8AC3E}">
        <p14:creationId xmlns:p14="http://schemas.microsoft.com/office/powerpoint/2010/main" val="252442232"/>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a:t>
            </a:r>
            <a:r>
              <a:rPr lang="es-MX" dirty="0" err="1" smtClean="0"/>
              <a:t>Kubernetes</a:t>
            </a:r>
            <a:r>
              <a:rPr lang="es-MX" dirty="0" smtClean="0"/>
              <a:t> </a:t>
            </a:r>
            <a:r>
              <a:rPr lang="es-MX" dirty="0" err="1" smtClean="0"/>
              <a:t>Objects</a:t>
            </a:r>
            <a:r>
              <a:rPr lang="es-MX" dirty="0" smtClean="0"/>
              <a:t> – k8s</a:t>
            </a:r>
            <a:endParaRPr lang="es-MX" dirty="0"/>
          </a:p>
        </p:txBody>
      </p:sp>
      <p:sp>
        <p:nvSpPr>
          <p:cNvPr id="3" name="Marcador de contenido 2"/>
          <p:cNvSpPr>
            <a:spLocks noGrp="1"/>
          </p:cNvSpPr>
          <p:nvPr>
            <p:ph idx="1"/>
          </p:nvPr>
        </p:nvSpPr>
        <p:spPr>
          <a:xfrm>
            <a:off x="609601" y="1484313"/>
            <a:ext cx="5943599" cy="4608512"/>
          </a:xfrm>
        </p:spPr>
        <p:txBody>
          <a:bodyPr/>
          <a:lstStyle/>
          <a:p>
            <a:pPr marL="0" indent="0">
              <a:buNone/>
            </a:pPr>
            <a:r>
              <a:rPr lang="es-MX" sz="2800" dirty="0" smtClean="0">
                <a:solidFill>
                  <a:schemeClr val="accent1"/>
                </a:solidFill>
              </a:rPr>
              <a:t>Que </a:t>
            </a:r>
            <a:r>
              <a:rPr lang="es-MX" sz="2800" dirty="0">
                <a:solidFill>
                  <a:schemeClr val="accent1"/>
                </a:solidFill>
              </a:rPr>
              <a:t>es </a:t>
            </a:r>
            <a:r>
              <a:rPr lang="es-MX" sz="2800" dirty="0" err="1">
                <a:solidFill>
                  <a:schemeClr val="accent1"/>
                </a:solidFill>
              </a:rPr>
              <a:t>Kubernetes</a:t>
            </a:r>
            <a:r>
              <a:rPr lang="es-MX" sz="2800" dirty="0">
                <a:solidFill>
                  <a:schemeClr val="accent1"/>
                </a:solidFill>
              </a:rPr>
              <a:t>?</a:t>
            </a:r>
          </a:p>
          <a:p>
            <a:r>
              <a:rPr lang="es-MX" sz="2800" dirty="0">
                <a:solidFill>
                  <a:schemeClr val="accent1"/>
                </a:solidFill>
              </a:rPr>
              <a:t>Es una herramienta extensible y de código abierto para gestionar cargas de trabajo y servicios en contenedores, que facilita tanto la configuración declarativa como la automatización. Tiene un ecosistema grande y de rápido crecimiento. Los servicios, el soporte y las herramientas de </a:t>
            </a:r>
            <a:r>
              <a:rPr lang="es-MX" sz="2800" dirty="0" err="1">
                <a:solidFill>
                  <a:schemeClr val="accent1"/>
                </a:solidFill>
              </a:rPr>
              <a:t>Kubernetes</a:t>
            </a:r>
            <a:r>
              <a:rPr lang="es-MX" sz="2800" dirty="0">
                <a:solidFill>
                  <a:schemeClr val="accent1"/>
                </a:solidFill>
              </a:rPr>
              <a:t> están </a:t>
            </a:r>
            <a:r>
              <a:rPr lang="es-MX" sz="2800" dirty="0" err="1">
                <a:solidFill>
                  <a:schemeClr val="accent1"/>
                </a:solidFill>
              </a:rPr>
              <a:t>amplicamente</a:t>
            </a:r>
            <a:r>
              <a:rPr lang="es-MX" sz="2800" dirty="0">
                <a:solidFill>
                  <a:schemeClr val="accent1"/>
                </a:solidFill>
              </a:rPr>
              <a:t> disponibles</a:t>
            </a:r>
            <a:r>
              <a:rPr lang="es-MX" sz="2800" dirty="0" smtClean="0">
                <a:solidFill>
                  <a:schemeClr val="accent1"/>
                </a:solidFill>
              </a:rPr>
              <a:t>.</a:t>
            </a:r>
            <a:endParaRPr lang="es-MX" sz="2800" dirty="0">
              <a:solidFill>
                <a:schemeClr val="accent1"/>
              </a:solidFill>
            </a:endParaRPr>
          </a:p>
        </p:txBody>
      </p:sp>
      <p:pic>
        <p:nvPicPr>
          <p:cNvPr id="5" name="Imagen 4"/>
          <p:cNvPicPr>
            <a:picLocks noChangeAspect="1"/>
          </p:cNvPicPr>
          <p:nvPr/>
        </p:nvPicPr>
        <p:blipFill>
          <a:blip r:embed="rId2"/>
          <a:stretch>
            <a:fillRect/>
          </a:stretch>
        </p:blipFill>
        <p:spPr>
          <a:xfrm>
            <a:off x="6734176" y="1716881"/>
            <a:ext cx="5229225" cy="4143375"/>
          </a:xfrm>
          <a:prstGeom prst="rect">
            <a:avLst/>
          </a:prstGeom>
        </p:spPr>
      </p:pic>
    </p:spTree>
    <p:extLst>
      <p:ext uri="{BB962C8B-B14F-4D97-AF65-F5344CB8AC3E}">
        <p14:creationId xmlns:p14="http://schemas.microsoft.com/office/powerpoint/2010/main" val="1043295861"/>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endParaRPr lang="es-MX" dirty="0"/>
          </a:p>
        </p:txBody>
      </p:sp>
      <p:pic>
        <p:nvPicPr>
          <p:cNvPr id="4" name="Imagen 3"/>
          <p:cNvPicPr>
            <a:picLocks noChangeAspect="1"/>
          </p:cNvPicPr>
          <p:nvPr/>
        </p:nvPicPr>
        <p:blipFill>
          <a:blip r:embed="rId2"/>
          <a:stretch>
            <a:fillRect/>
          </a:stretch>
        </p:blipFill>
        <p:spPr>
          <a:xfrm>
            <a:off x="924376" y="1317328"/>
            <a:ext cx="9896024" cy="5134271"/>
          </a:xfrm>
          <a:prstGeom prst="rect">
            <a:avLst/>
          </a:prstGeom>
        </p:spPr>
      </p:pic>
    </p:spTree>
    <p:extLst>
      <p:ext uri="{BB962C8B-B14F-4D97-AF65-F5344CB8AC3E}">
        <p14:creationId xmlns:p14="http://schemas.microsoft.com/office/powerpoint/2010/main" val="1342015361"/>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Instalar </a:t>
            </a:r>
            <a:r>
              <a:rPr lang="es-MX" dirty="0" err="1" smtClean="0"/>
              <a:t>kubectl</a:t>
            </a:r>
            <a:r>
              <a:rPr lang="es-MX" dirty="0" smtClean="0"/>
              <a:t> y </a:t>
            </a:r>
            <a:r>
              <a:rPr lang="es-MX" dirty="0" err="1" smtClean="0"/>
              <a:t>minikube</a:t>
            </a:r>
            <a:endParaRPr lang="es-MX" dirty="0"/>
          </a:p>
        </p:txBody>
      </p:sp>
      <p:pic>
        <p:nvPicPr>
          <p:cNvPr id="4" name="Imagen 3"/>
          <p:cNvPicPr>
            <a:picLocks noChangeAspect="1"/>
          </p:cNvPicPr>
          <p:nvPr/>
        </p:nvPicPr>
        <p:blipFill>
          <a:blip r:embed="rId2"/>
          <a:stretch>
            <a:fillRect/>
          </a:stretch>
        </p:blipFill>
        <p:spPr>
          <a:xfrm>
            <a:off x="1790700" y="1374774"/>
            <a:ext cx="8194675" cy="4939647"/>
          </a:xfrm>
          <a:prstGeom prst="rect">
            <a:avLst/>
          </a:prstGeom>
        </p:spPr>
      </p:pic>
      <p:sp>
        <p:nvSpPr>
          <p:cNvPr id="5" name="Rectángulo 4"/>
          <p:cNvSpPr/>
          <p:nvPr/>
        </p:nvSpPr>
        <p:spPr>
          <a:xfrm>
            <a:off x="8089900" y="5003800"/>
            <a:ext cx="11938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47558709"/>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POD</a:t>
            </a:r>
            <a:endParaRPr lang="es-MX" dirty="0"/>
          </a:p>
        </p:txBody>
      </p:sp>
      <p:sp>
        <p:nvSpPr>
          <p:cNvPr id="3" name="Marcador de contenido 2"/>
          <p:cNvSpPr>
            <a:spLocks noGrp="1"/>
          </p:cNvSpPr>
          <p:nvPr>
            <p:ph idx="1"/>
          </p:nvPr>
        </p:nvSpPr>
        <p:spPr>
          <a:xfrm>
            <a:off x="609601" y="1484313"/>
            <a:ext cx="5816599" cy="2559049"/>
          </a:xfrm>
        </p:spPr>
        <p:txBody>
          <a:bodyPr/>
          <a:lstStyle/>
          <a:p>
            <a:pPr marL="0" indent="0">
              <a:buNone/>
            </a:pPr>
            <a:r>
              <a:rPr lang="es-MX" b="1" dirty="0" err="1">
                <a:solidFill>
                  <a:schemeClr val="accent1"/>
                </a:solidFill>
              </a:rPr>
              <a:t>Pods</a:t>
            </a:r>
            <a:endParaRPr lang="es-MX" b="1" dirty="0">
              <a:solidFill>
                <a:schemeClr val="accent1"/>
              </a:solidFill>
            </a:endParaRPr>
          </a:p>
          <a:p>
            <a:pPr marL="0" indent="0">
              <a:buNone/>
            </a:pPr>
            <a:r>
              <a:rPr lang="es-MX" dirty="0">
                <a:solidFill>
                  <a:schemeClr val="accent1"/>
                </a:solidFill>
              </a:rPr>
              <a:t>Los </a:t>
            </a:r>
            <a:r>
              <a:rPr lang="es-MX" i="1" dirty="0" err="1">
                <a:solidFill>
                  <a:schemeClr val="accent1"/>
                </a:solidFill>
              </a:rPr>
              <a:t>Pods</a:t>
            </a:r>
            <a:r>
              <a:rPr lang="es-MX" dirty="0">
                <a:solidFill>
                  <a:schemeClr val="accent1"/>
                </a:solidFill>
              </a:rPr>
              <a:t> son las unidades de computación desplegables más pequeñas que se pueden crear y gestionar en </a:t>
            </a:r>
            <a:r>
              <a:rPr lang="es-MX" dirty="0" err="1">
                <a:solidFill>
                  <a:schemeClr val="accent1"/>
                </a:solidFill>
              </a:rPr>
              <a:t>Kubernetes</a:t>
            </a:r>
            <a:r>
              <a:rPr lang="es-MX" dirty="0" smtClean="0">
                <a:solidFill>
                  <a:schemeClr val="accent1"/>
                </a:solidFill>
              </a:rPr>
              <a:t>.</a:t>
            </a:r>
            <a:endParaRPr lang="es-MX" dirty="0">
              <a:solidFill>
                <a:schemeClr val="accent1"/>
              </a:solidFill>
            </a:endParaRPr>
          </a:p>
        </p:txBody>
      </p:sp>
      <p:pic>
        <p:nvPicPr>
          <p:cNvPr id="5" name="Imagen 4"/>
          <p:cNvPicPr>
            <a:picLocks noChangeAspect="1"/>
          </p:cNvPicPr>
          <p:nvPr/>
        </p:nvPicPr>
        <p:blipFill rotWithShape="1">
          <a:blip r:embed="rId2"/>
          <a:srcRect l="3739" r="10953"/>
          <a:stretch/>
        </p:blipFill>
        <p:spPr>
          <a:xfrm>
            <a:off x="6718301" y="1484313"/>
            <a:ext cx="5143500" cy="2724150"/>
          </a:xfrm>
          <a:prstGeom prst="rect">
            <a:avLst/>
          </a:prstGeom>
        </p:spPr>
      </p:pic>
      <p:pic>
        <p:nvPicPr>
          <p:cNvPr id="6" name="Imagen 5"/>
          <p:cNvPicPr>
            <a:picLocks noChangeAspect="1"/>
          </p:cNvPicPr>
          <p:nvPr/>
        </p:nvPicPr>
        <p:blipFill>
          <a:blip r:embed="rId3"/>
          <a:stretch>
            <a:fillRect/>
          </a:stretch>
        </p:blipFill>
        <p:spPr>
          <a:xfrm>
            <a:off x="496887" y="4043362"/>
            <a:ext cx="5838825" cy="2552700"/>
          </a:xfrm>
          <a:prstGeom prst="rect">
            <a:avLst/>
          </a:prstGeom>
        </p:spPr>
      </p:pic>
      <p:pic>
        <p:nvPicPr>
          <p:cNvPr id="7" name="Imagen 6"/>
          <p:cNvPicPr>
            <a:picLocks noChangeAspect="1"/>
          </p:cNvPicPr>
          <p:nvPr/>
        </p:nvPicPr>
        <p:blipFill>
          <a:blip r:embed="rId4"/>
          <a:stretch>
            <a:fillRect/>
          </a:stretch>
        </p:blipFill>
        <p:spPr>
          <a:xfrm>
            <a:off x="7397750" y="4533900"/>
            <a:ext cx="3543300" cy="1828800"/>
          </a:xfrm>
          <a:prstGeom prst="rect">
            <a:avLst/>
          </a:prstGeom>
        </p:spPr>
      </p:pic>
    </p:spTree>
    <p:extLst>
      <p:ext uri="{BB962C8B-B14F-4D97-AF65-F5344CB8AC3E}">
        <p14:creationId xmlns:p14="http://schemas.microsoft.com/office/powerpoint/2010/main" val="29349039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YAML in </a:t>
            </a:r>
            <a:r>
              <a:rPr lang="es-MX" dirty="0" err="1" smtClean="0"/>
              <a:t>kubernetes</a:t>
            </a:r>
            <a:endParaRPr lang="es-MX" dirty="0"/>
          </a:p>
        </p:txBody>
      </p:sp>
      <p:pic>
        <p:nvPicPr>
          <p:cNvPr id="4" name="Imagen 3"/>
          <p:cNvPicPr>
            <a:picLocks noChangeAspect="1"/>
          </p:cNvPicPr>
          <p:nvPr/>
        </p:nvPicPr>
        <p:blipFill>
          <a:blip r:embed="rId2"/>
          <a:stretch>
            <a:fillRect/>
          </a:stretch>
        </p:blipFill>
        <p:spPr>
          <a:xfrm>
            <a:off x="609601" y="1444624"/>
            <a:ext cx="9967123" cy="4854575"/>
          </a:xfrm>
          <a:prstGeom prst="rect">
            <a:avLst/>
          </a:prstGeom>
        </p:spPr>
      </p:pic>
    </p:spTree>
    <p:extLst>
      <p:ext uri="{BB962C8B-B14F-4D97-AF65-F5344CB8AC3E}">
        <p14:creationId xmlns:p14="http://schemas.microsoft.com/office/powerpoint/2010/main" val="599373581"/>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Replication</a:t>
            </a:r>
            <a:r>
              <a:rPr lang="es-MX" dirty="0" smtClean="0"/>
              <a:t> </a:t>
            </a:r>
            <a:r>
              <a:rPr lang="es-MX" dirty="0" err="1" smtClean="0"/>
              <a:t>Controller</a:t>
            </a:r>
            <a:r>
              <a:rPr lang="es-MX" dirty="0" smtClean="0"/>
              <a:t> &amp; </a:t>
            </a:r>
            <a:r>
              <a:rPr lang="es-MX" dirty="0" err="1" smtClean="0"/>
              <a:t>Replicaset</a:t>
            </a:r>
            <a:endParaRPr lang="es-MX" dirty="0"/>
          </a:p>
        </p:txBody>
      </p:sp>
      <p:pic>
        <p:nvPicPr>
          <p:cNvPr id="4" name="Imagen 3"/>
          <p:cNvPicPr>
            <a:picLocks noChangeAspect="1"/>
          </p:cNvPicPr>
          <p:nvPr/>
        </p:nvPicPr>
        <p:blipFill>
          <a:blip r:embed="rId2"/>
          <a:stretch>
            <a:fillRect/>
          </a:stretch>
        </p:blipFill>
        <p:spPr>
          <a:xfrm>
            <a:off x="6007101" y="1425663"/>
            <a:ext cx="5657852" cy="2598209"/>
          </a:xfrm>
          <a:prstGeom prst="rect">
            <a:avLst/>
          </a:prstGeom>
        </p:spPr>
      </p:pic>
      <p:pic>
        <p:nvPicPr>
          <p:cNvPr id="5" name="Imagen 4"/>
          <p:cNvPicPr>
            <a:picLocks noChangeAspect="1"/>
          </p:cNvPicPr>
          <p:nvPr/>
        </p:nvPicPr>
        <p:blipFill>
          <a:blip r:embed="rId3"/>
          <a:stretch>
            <a:fillRect/>
          </a:stretch>
        </p:blipFill>
        <p:spPr>
          <a:xfrm>
            <a:off x="6028510" y="3855223"/>
            <a:ext cx="5795190" cy="2718288"/>
          </a:xfrm>
          <a:prstGeom prst="rect">
            <a:avLst/>
          </a:prstGeom>
        </p:spPr>
      </p:pic>
      <p:sp>
        <p:nvSpPr>
          <p:cNvPr id="6" name="Marcador de contenido 2"/>
          <p:cNvSpPr>
            <a:spLocks noGrp="1"/>
          </p:cNvSpPr>
          <p:nvPr>
            <p:ph idx="1"/>
          </p:nvPr>
        </p:nvSpPr>
        <p:spPr>
          <a:xfrm>
            <a:off x="266703" y="1508598"/>
            <a:ext cx="4940297" cy="5030548"/>
          </a:xfrm>
        </p:spPr>
        <p:txBody>
          <a:bodyPr/>
          <a:lstStyle/>
          <a:p>
            <a:r>
              <a:rPr lang="es-MX" sz="2800" dirty="0">
                <a:solidFill>
                  <a:schemeClr val="accent1"/>
                </a:solidFill>
              </a:rPr>
              <a:t>Los controladores son el cerebro de </a:t>
            </a:r>
            <a:r>
              <a:rPr lang="es-MX" sz="2800" dirty="0" err="1">
                <a:solidFill>
                  <a:schemeClr val="accent1"/>
                </a:solidFill>
              </a:rPr>
              <a:t>kubernetes</a:t>
            </a:r>
            <a:r>
              <a:rPr lang="es-MX" sz="2800" dirty="0">
                <a:solidFill>
                  <a:schemeClr val="accent1"/>
                </a:solidFill>
              </a:rPr>
              <a:t>, son procesos que monitorean los objetos de </a:t>
            </a:r>
            <a:r>
              <a:rPr lang="es-MX" sz="2800" dirty="0" err="1">
                <a:solidFill>
                  <a:schemeClr val="accent1"/>
                </a:solidFill>
              </a:rPr>
              <a:t>kubernetes</a:t>
            </a:r>
            <a:r>
              <a:rPr lang="es-MX" sz="2800" dirty="0">
                <a:solidFill>
                  <a:schemeClr val="accent1"/>
                </a:solidFill>
              </a:rPr>
              <a:t> y responden de acuerdo las circunstancias. </a:t>
            </a:r>
            <a:endParaRPr lang="es-MX" sz="2800" dirty="0" smtClean="0">
              <a:solidFill>
                <a:schemeClr val="accent1"/>
              </a:solidFill>
            </a:endParaRPr>
          </a:p>
          <a:p>
            <a:r>
              <a:rPr lang="es-MX" sz="2800" dirty="0">
                <a:solidFill>
                  <a:schemeClr val="accent1"/>
                </a:solidFill>
              </a:rPr>
              <a:t>El controlador de replicas se expande entre </a:t>
            </a:r>
            <a:r>
              <a:rPr lang="es-MX" sz="2800" dirty="0" err="1">
                <a:solidFill>
                  <a:schemeClr val="accent1"/>
                </a:solidFill>
              </a:rPr>
              <a:t>multiples</a:t>
            </a:r>
            <a:r>
              <a:rPr lang="es-MX" sz="2800" dirty="0">
                <a:solidFill>
                  <a:schemeClr val="accent1"/>
                </a:solidFill>
              </a:rPr>
              <a:t> nodos del </a:t>
            </a:r>
            <a:r>
              <a:rPr lang="es-MX" sz="2800" dirty="0" err="1">
                <a:solidFill>
                  <a:schemeClr val="accent1"/>
                </a:solidFill>
              </a:rPr>
              <a:t>cluster</a:t>
            </a:r>
            <a:r>
              <a:rPr lang="es-MX" sz="2800" dirty="0">
                <a:solidFill>
                  <a:schemeClr val="accent1"/>
                </a:solidFill>
              </a:rPr>
              <a:t>. </a:t>
            </a:r>
          </a:p>
        </p:txBody>
      </p:sp>
    </p:spTree>
    <p:extLst>
      <p:ext uri="{BB962C8B-B14F-4D97-AF65-F5344CB8AC3E}">
        <p14:creationId xmlns:p14="http://schemas.microsoft.com/office/powerpoint/2010/main" val="5975281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endParaRPr lang="es-MX" dirty="0"/>
          </a:p>
        </p:txBody>
      </p:sp>
      <p:pic>
        <p:nvPicPr>
          <p:cNvPr id="4" name="Imagen 3"/>
          <p:cNvPicPr>
            <a:picLocks noChangeAspect="1"/>
          </p:cNvPicPr>
          <p:nvPr/>
        </p:nvPicPr>
        <p:blipFill>
          <a:blip r:embed="rId2"/>
          <a:stretch>
            <a:fillRect/>
          </a:stretch>
        </p:blipFill>
        <p:spPr>
          <a:xfrm>
            <a:off x="717550" y="1511300"/>
            <a:ext cx="10839452" cy="4859530"/>
          </a:xfrm>
          <a:prstGeom prst="rect">
            <a:avLst/>
          </a:prstGeom>
        </p:spPr>
      </p:pic>
    </p:spTree>
    <p:extLst>
      <p:ext uri="{BB962C8B-B14F-4D97-AF65-F5344CB8AC3E}">
        <p14:creationId xmlns:p14="http://schemas.microsoft.com/office/powerpoint/2010/main" val="2953812266"/>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Rollout</a:t>
            </a:r>
            <a:r>
              <a:rPr lang="es-MX" dirty="0" smtClean="0"/>
              <a:t> &amp; </a:t>
            </a:r>
            <a:r>
              <a:rPr lang="es-MX" dirty="0" err="1" smtClean="0"/>
              <a:t>Versioning</a:t>
            </a:r>
            <a:endParaRPr lang="es-MX" dirty="0"/>
          </a:p>
        </p:txBody>
      </p:sp>
      <p:pic>
        <p:nvPicPr>
          <p:cNvPr id="4" name="Imagen 3"/>
          <p:cNvPicPr>
            <a:picLocks noChangeAspect="1"/>
          </p:cNvPicPr>
          <p:nvPr/>
        </p:nvPicPr>
        <p:blipFill>
          <a:blip r:embed="rId2"/>
          <a:stretch>
            <a:fillRect/>
          </a:stretch>
        </p:blipFill>
        <p:spPr>
          <a:xfrm>
            <a:off x="1091258" y="1922462"/>
            <a:ext cx="9554517" cy="4160838"/>
          </a:xfrm>
          <a:prstGeom prst="rect">
            <a:avLst/>
          </a:prstGeom>
        </p:spPr>
      </p:pic>
    </p:spTree>
    <p:extLst>
      <p:ext uri="{BB962C8B-B14F-4D97-AF65-F5344CB8AC3E}">
        <p14:creationId xmlns:p14="http://schemas.microsoft.com/office/powerpoint/2010/main" val="3579528625"/>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r>
              <a:rPr lang="es-MX" dirty="0" smtClean="0"/>
              <a:t> </a:t>
            </a:r>
            <a:r>
              <a:rPr lang="es-MX" dirty="0" err="1" smtClean="0"/>
              <a:t>Statregy</a:t>
            </a:r>
            <a:endParaRPr lang="es-MX" dirty="0"/>
          </a:p>
        </p:txBody>
      </p:sp>
      <p:pic>
        <p:nvPicPr>
          <p:cNvPr id="4" name="Imagen 3"/>
          <p:cNvPicPr>
            <a:picLocks noChangeAspect="1"/>
          </p:cNvPicPr>
          <p:nvPr/>
        </p:nvPicPr>
        <p:blipFill>
          <a:blip r:embed="rId2"/>
          <a:stretch>
            <a:fillRect/>
          </a:stretch>
        </p:blipFill>
        <p:spPr>
          <a:xfrm>
            <a:off x="533401" y="1522412"/>
            <a:ext cx="11207749" cy="4819332"/>
          </a:xfrm>
          <a:prstGeom prst="rect">
            <a:avLst/>
          </a:prstGeom>
        </p:spPr>
      </p:pic>
    </p:spTree>
    <p:extLst>
      <p:ext uri="{BB962C8B-B14F-4D97-AF65-F5344CB8AC3E}">
        <p14:creationId xmlns:p14="http://schemas.microsoft.com/office/powerpoint/2010/main" val="1120997136"/>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La matriz del infierno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459" y="1304192"/>
            <a:ext cx="9467850" cy="52578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59" y="1401640"/>
            <a:ext cx="9315450" cy="5324475"/>
          </a:xfrm>
          <a:prstGeom prst="rect">
            <a:avLst/>
          </a:prstGeom>
        </p:spPr>
      </p:pic>
    </p:spTree>
    <p:extLst>
      <p:ext uri="{BB962C8B-B14F-4D97-AF65-F5344CB8AC3E}">
        <p14:creationId xmlns:p14="http://schemas.microsoft.com/office/powerpoint/2010/main" val="36694499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29" name="Grupo 28"/>
          <p:cNvGrpSpPr/>
          <p:nvPr/>
        </p:nvGrpSpPr>
        <p:grpSpPr>
          <a:xfrm>
            <a:off x="940514" y="1910343"/>
            <a:ext cx="2401712" cy="2921304"/>
            <a:chOff x="940514" y="1910343"/>
            <a:chExt cx="2401712" cy="2921304"/>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493" y="3328085"/>
              <a:ext cx="571839" cy="131771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70" y="3758781"/>
              <a:ext cx="386425" cy="887021"/>
            </a:xfrm>
            <a:prstGeom prst="rect">
              <a:avLst/>
            </a:prstGeom>
          </p:spPr>
        </p:pic>
        <p:grpSp>
          <p:nvGrpSpPr>
            <p:cNvPr id="14" name="Grupo 13"/>
            <p:cNvGrpSpPr/>
            <p:nvPr/>
          </p:nvGrpSpPr>
          <p:grpSpPr>
            <a:xfrm>
              <a:off x="940514" y="1910343"/>
              <a:ext cx="2401712" cy="2921304"/>
              <a:chOff x="800100" y="939496"/>
              <a:chExt cx="2401712" cy="2921304"/>
            </a:xfrm>
          </p:grpSpPr>
          <p:sp>
            <p:nvSpPr>
              <p:cNvPr id="11" name="Rectángulo 1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725974" y="2682632"/>
              <a:ext cx="787395" cy="369332"/>
            </a:xfrm>
            <a:prstGeom prst="rect">
              <a:avLst/>
            </a:prstGeom>
            <a:noFill/>
          </p:spPr>
          <p:txBody>
            <a:bodyPr wrap="none" rtlCol="0">
              <a:spAutoFit/>
            </a:bodyPr>
            <a:lstStyle/>
            <a:p>
              <a:r>
                <a:rPr lang="es-MX" dirty="0" smtClean="0"/>
                <a:t>Pérez</a:t>
              </a:r>
              <a:endParaRPr lang="es-MX" dirty="0"/>
            </a:p>
          </p:txBody>
        </p:sp>
      </p:grpSp>
      <p:grpSp>
        <p:nvGrpSpPr>
          <p:cNvPr id="31" name="Grupo 30"/>
          <p:cNvGrpSpPr/>
          <p:nvPr/>
        </p:nvGrpSpPr>
        <p:grpSpPr>
          <a:xfrm>
            <a:off x="7695477" y="1910343"/>
            <a:ext cx="2401712" cy="2921304"/>
            <a:chOff x="7695477" y="1910343"/>
            <a:chExt cx="2401712" cy="2921304"/>
          </a:xfrm>
        </p:grpSpPr>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8632" y="3328085"/>
              <a:ext cx="571840" cy="1317719"/>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0876" y="3758784"/>
              <a:ext cx="318309" cy="887020"/>
            </a:xfrm>
            <a:prstGeom prst="rect">
              <a:avLst/>
            </a:prstGeom>
          </p:spPr>
        </p:pic>
        <p:grpSp>
          <p:nvGrpSpPr>
            <p:cNvPr id="18" name="Grupo 17"/>
            <p:cNvGrpSpPr/>
            <p:nvPr/>
          </p:nvGrpSpPr>
          <p:grpSpPr>
            <a:xfrm>
              <a:off x="7695477" y="1910343"/>
              <a:ext cx="2401712" cy="2921304"/>
              <a:chOff x="5657143" y="807535"/>
              <a:chExt cx="2401712" cy="2921304"/>
            </a:xfrm>
          </p:grpSpPr>
          <p:sp>
            <p:nvSpPr>
              <p:cNvPr id="16" name="Rectángulo 15"/>
              <p:cNvSpPr/>
              <p:nvPr/>
            </p:nvSpPr>
            <p:spPr>
              <a:xfrm>
                <a:off x="5657143" y="2039435"/>
                <a:ext cx="2401712" cy="1689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Triángulo isósceles 16"/>
              <p:cNvSpPr/>
              <p:nvPr/>
            </p:nvSpPr>
            <p:spPr>
              <a:xfrm>
                <a:off x="5657143" y="807535"/>
                <a:ext cx="2401712" cy="1231900"/>
              </a:xfrm>
              <a:prstGeom prst="triangl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CuadroTexto 19"/>
            <p:cNvSpPr txBox="1"/>
            <p:nvPr/>
          </p:nvSpPr>
          <p:spPr>
            <a:xfrm>
              <a:off x="8432103" y="2676173"/>
              <a:ext cx="928459" cy="369332"/>
            </a:xfrm>
            <a:prstGeom prst="rect">
              <a:avLst/>
            </a:prstGeom>
            <a:noFill/>
          </p:spPr>
          <p:txBody>
            <a:bodyPr wrap="none" rtlCol="0">
              <a:spAutoFit/>
            </a:bodyPr>
            <a:lstStyle/>
            <a:p>
              <a:r>
                <a:rPr lang="es-MX" dirty="0" smtClean="0"/>
                <a:t>Gómez</a:t>
              </a:r>
            </a:p>
          </p:txBody>
        </p:sp>
      </p:grpSp>
      <p:grpSp>
        <p:nvGrpSpPr>
          <p:cNvPr id="28" name="Grupo 27"/>
          <p:cNvGrpSpPr/>
          <p:nvPr/>
        </p:nvGrpSpPr>
        <p:grpSpPr>
          <a:xfrm>
            <a:off x="1081619" y="3143419"/>
            <a:ext cx="1038053" cy="1502383"/>
            <a:chOff x="1081619" y="3143419"/>
            <a:chExt cx="1038053" cy="1502383"/>
          </a:xfrm>
        </p:grpSpPr>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845" y="3328085"/>
              <a:ext cx="513827" cy="1317717"/>
            </a:xfrm>
            <a:prstGeom prst="rect">
              <a:avLst/>
            </a:prstGeom>
          </p:spPr>
        </p:pic>
        <p:sp>
          <p:nvSpPr>
            <p:cNvPr id="21" name="CuadroTexto 20"/>
            <p:cNvSpPr txBox="1"/>
            <p:nvPr/>
          </p:nvSpPr>
          <p:spPr>
            <a:xfrm>
              <a:off x="1081619"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0" name="Grupo 29"/>
          <p:cNvGrpSpPr/>
          <p:nvPr/>
        </p:nvGrpSpPr>
        <p:grpSpPr>
          <a:xfrm>
            <a:off x="7847066" y="3143419"/>
            <a:ext cx="1093733" cy="1502385"/>
            <a:chOff x="7847066" y="3143419"/>
            <a:chExt cx="1093733" cy="1502385"/>
          </a:xfrm>
        </p:grpSpPr>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972" y="3328085"/>
              <a:ext cx="513827" cy="1317719"/>
            </a:xfrm>
            <a:prstGeom prst="rect">
              <a:avLst/>
            </a:prstGeom>
          </p:spPr>
        </p:pic>
        <p:sp>
          <p:nvSpPr>
            <p:cNvPr id="22" name="CuadroTexto 21"/>
            <p:cNvSpPr txBox="1"/>
            <p:nvPr/>
          </p:nvSpPr>
          <p:spPr>
            <a:xfrm>
              <a:off x="7847066"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2" name="Grupo 31"/>
          <p:cNvGrpSpPr/>
          <p:nvPr/>
        </p:nvGrpSpPr>
        <p:grpSpPr>
          <a:xfrm>
            <a:off x="3438298" y="2235040"/>
            <a:ext cx="3885546" cy="1859702"/>
            <a:chOff x="3438298" y="2235040"/>
            <a:chExt cx="3885546" cy="1859702"/>
          </a:xfrm>
        </p:grpSpPr>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1343" y="2777023"/>
              <a:ext cx="513828" cy="1317719"/>
            </a:xfrm>
            <a:prstGeom prst="rect">
              <a:avLst/>
            </a:prstGeom>
          </p:spPr>
        </p:pic>
        <p:sp>
          <p:nvSpPr>
            <p:cNvPr id="23" name="CuadroTexto 22"/>
            <p:cNvSpPr txBox="1"/>
            <p:nvPr/>
          </p:nvSpPr>
          <p:spPr>
            <a:xfrm>
              <a:off x="5843952" y="2306840"/>
              <a:ext cx="1479892" cy="369332"/>
            </a:xfrm>
            <a:prstGeom prst="rect">
              <a:avLst/>
            </a:prstGeom>
            <a:noFill/>
          </p:spPr>
          <p:txBody>
            <a:bodyPr wrap="none" rtlCol="0">
              <a:spAutoFit/>
            </a:bodyPr>
            <a:lstStyle/>
            <a:p>
              <a:r>
                <a:rPr lang="es-MX" dirty="0" smtClean="0"/>
                <a:t>José Gómez</a:t>
              </a:r>
              <a:endParaRPr lang="es-MX" dirty="0"/>
            </a:p>
          </p:txBody>
        </p:sp>
        <p:sp>
          <p:nvSpPr>
            <p:cNvPr id="25" name="Llamada rectangular redondeada 24"/>
            <p:cNvSpPr/>
            <p:nvPr/>
          </p:nvSpPr>
          <p:spPr>
            <a:xfrm>
              <a:off x="5843952" y="2235040"/>
              <a:ext cx="1479892" cy="447592"/>
            </a:xfrm>
            <a:prstGeom prst="wedgeRoundRectCallout">
              <a:avLst>
                <a:gd name="adj1" fmla="val -44004"/>
                <a:gd name="adj2" fmla="val 9087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p:cNvSpPr txBox="1"/>
            <p:nvPr/>
          </p:nvSpPr>
          <p:spPr>
            <a:xfrm>
              <a:off x="3438298" y="2306840"/>
              <a:ext cx="1338828" cy="369332"/>
            </a:xfrm>
            <a:prstGeom prst="rect">
              <a:avLst/>
            </a:prstGeom>
            <a:noFill/>
          </p:spPr>
          <p:txBody>
            <a:bodyPr wrap="none" rtlCol="0">
              <a:spAutoFit/>
            </a:bodyPr>
            <a:lstStyle/>
            <a:p>
              <a:r>
                <a:rPr lang="es-MX" dirty="0" smtClean="0"/>
                <a:t>José Pérez</a:t>
              </a:r>
              <a:endParaRPr lang="es-MX" dirty="0"/>
            </a:p>
          </p:txBody>
        </p:sp>
        <p:sp>
          <p:nvSpPr>
            <p:cNvPr id="27" name="Llamada rectangular redondeada 26"/>
            <p:cNvSpPr/>
            <p:nvPr/>
          </p:nvSpPr>
          <p:spPr>
            <a:xfrm>
              <a:off x="3438298" y="2235040"/>
              <a:ext cx="1479892" cy="447592"/>
            </a:xfrm>
            <a:prstGeom prst="wedgeRoundRectCallout">
              <a:avLst>
                <a:gd name="adj1" fmla="val 64984"/>
                <a:gd name="adj2" fmla="val 9371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3" name="CuadroTexto 32"/>
          <p:cNvSpPr txBox="1"/>
          <p:nvPr/>
        </p:nvSpPr>
        <p:spPr>
          <a:xfrm>
            <a:off x="1417608" y="5156200"/>
            <a:ext cx="1415772" cy="369332"/>
          </a:xfrm>
          <a:prstGeom prst="rect">
            <a:avLst/>
          </a:prstGeom>
          <a:noFill/>
        </p:spPr>
        <p:txBody>
          <a:bodyPr wrap="none" rtlCol="0">
            <a:spAutoFit/>
          </a:bodyPr>
          <a:lstStyle/>
          <a:p>
            <a:r>
              <a:rPr lang="es-MX" dirty="0" err="1" smtClean="0"/>
              <a:t>Namespace</a:t>
            </a:r>
            <a:endParaRPr lang="es-MX" dirty="0"/>
          </a:p>
        </p:txBody>
      </p:sp>
      <p:sp>
        <p:nvSpPr>
          <p:cNvPr id="34" name="CuadroTexto 33"/>
          <p:cNvSpPr txBox="1"/>
          <p:nvPr/>
        </p:nvSpPr>
        <p:spPr>
          <a:xfrm>
            <a:off x="8183055" y="5156200"/>
            <a:ext cx="1415772" cy="369332"/>
          </a:xfrm>
          <a:prstGeom prst="rect">
            <a:avLst/>
          </a:prstGeom>
          <a:noFill/>
        </p:spPr>
        <p:txBody>
          <a:bodyPr wrap="none" rtlCol="0">
            <a:spAutoFit/>
          </a:bodyPr>
          <a:lstStyle/>
          <a:p>
            <a:r>
              <a:rPr lang="es-MX" dirty="0" err="1" smtClean="0"/>
              <a:t>Namespace</a:t>
            </a:r>
            <a:endParaRPr lang="es-MX" dirty="0"/>
          </a:p>
        </p:txBody>
      </p:sp>
      <p:sp>
        <p:nvSpPr>
          <p:cNvPr id="35" name="Pergamino vertical 34"/>
          <p:cNvSpPr/>
          <p:nvPr/>
        </p:nvSpPr>
        <p:spPr>
          <a:xfrm>
            <a:off x="1055925"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Pergamino vertical 35"/>
          <p:cNvSpPr/>
          <p:nvPr/>
        </p:nvSpPr>
        <p:spPr>
          <a:xfrm>
            <a:off x="7830802"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822506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1" name="Grupo 10"/>
          <p:cNvGrpSpPr/>
          <p:nvPr/>
        </p:nvGrpSpPr>
        <p:grpSpPr>
          <a:xfrm>
            <a:off x="4964109" y="1515484"/>
            <a:ext cx="2401712" cy="2921304"/>
            <a:chOff x="4496514" y="1910343"/>
            <a:chExt cx="2401712" cy="2921304"/>
          </a:xfrm>
        </p:grpSpPr>
        <p:grpSp>
          <p:nvGrpSpPr>
            <p:cNvPr id="7" name="Grupo 6"/>
            <p:cNvGrpSpPr/>
            <p:nvPr/>
          </p:nvGrpSpPr>
          <p:grpSpPr>
            <a:xfrm>
              <a:off x="4496514" y="1910343"/>
              <a:ext cx="2401712" cy="2921304"/>
              <a:chOff x="800100" y="939496"/>
              <a:chExt cx="2401712" cy="2921304"/>
            </a:xfrm>
          </p:grpSpPr>
          <p:sp>
            <p:nvSpPr>
              <p:cNvPr id="9" name="Rectángulo 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riángulo isósceles 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CuadroTexto 7"/>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23" name="Grupo 22"/>
          <p:cNvGrpSpPr/>
          <p:nvPr/>
        </p:nvGrpSpPr>
        <p:grpSpPr>
          <a:xfrm>
            <a:off x="8954214" y="1515484"/>
            <a:ext cx="2401712" cy="2921304"/>
            <a:chOff x="7823914" y="1910343"/>
            <a:chExt cx="2401712" cy="2921304"/>
          </a:xfrm>
        </p:grpSpPr>
        <p:grpSp>
          <p:nvGrpSpPr>
            <p:cNvPr id="13" name="Grupo 12"/>
            <p:cNvGrpSpPr/>
            <p:nvPr/>
          </p:nvGrpSpPr>
          <p:grpSpPr>
            <a:xfrm>
              <a:off x="7823914" y="1910343"/>
              <a:ext cx="2401712" cy="2921304"/>
              <a:chOff x="800100" y="939496"/>
              <a:chExt cx="2401712" cy="2921304"/>
            </a:xfrm>
          </p:grpSpPr>
          <p:sp>
            <p:nvSpPr>
              <p:cNvPr id="15" name="Rectángulo 14"/>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Triángulo isósceles 15"/>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 name="CuadroTexto 13"/>
            <p:cNvSpPr txBox="1"/>
            <p:nvPr/>
          </p:nvSpPr>
          <p:spPr>
            <a:xfrm>
              <a:off x="8342532" y="2648496"/>
              <a:ext cx="1364476" cy="369332"/>
            </a:xfrm>
            <a:prstGeom prst="rect">
              <a:avLst/>
            </a:prstGeom>
            <a:noFill/>
          </p:spPr>
          <p:txBody>
            <a:bodyPr wrap="none" rtlCol="0">
              <a:spAutoFit/>
            </a:bodyPr>
            <a:lstStyle/>
            <a:p>
              <a:r>
                <a:rPr lang="es-MX" dirty="0" err="1" smtClean="0"/>
                <a:t>kube-public</a:t>
              </a:r>
              <a:endParaRPr lang="es-MX" dirty="0"/>
            </a:p>
          </p:txBody>
        </p:sp>
      </p:grpSp>
      <p:grpSp>
        <p:nvGrpSpPr>
          <p:cNvPr id="22" name="Grupo 21"/>
          <p:cNvGrpSpPr/>
          <p:nvPr/>
        </p:nvGrpSpPr>
        <p:grpSpPr>
          <a:xfrm>
            <a:off x="882080" y="1515484"/>
            <a:ext cx="2401712" cy="2921304"/>
            <a:chOff x="1194701" y="1910343"/>
            <a:chExt cx="2401712" cy="2921304"/>
          </a:xfrm>
        </p:grpSpPr>
        <p:grpSp>
          <p:nvGrpSpPr>
            <p:cNvPr id="18" name="Grupo 17"/>
            <p:cNvGrpSpPr/>
            <p:nvPr/>
          </p:nvGrpSpPr>
          <p:grpSpPr>
            <a:xfrm>
              <a:off x="1194701" y="1910343"/>
              <a:ext cx="2401712" cy="2921304"/>
              <a:chOff x="800100" y="939496"/>
              <a:chExt cx="2401712" cy="2921304"/>
            </a:xfrm>
          </p:grpSpPr>
          <p:sp>
            <p:nvSpPr>
              <p:cNvPr id="20" name="Rectángulo 19"/>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riángulo isósceles 20"/>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649199" y="2619132"/>
              <a:ext cx="1492716" cy="369332"/>
            </a:xfrm>
            <a:prstGeom prst="rect">
              <a:avLst/>
            </a:prstGeom>
            <a:noFill/>
          </p:spPr>
          <p:txBody>
            <a:bodyPr wrap="none" rtlCol="0">
              <a:spAutoFit/>
            </a:bodyPr>
            <a:lstStyle/>
            <a:p>
              <a:r>
                <a:rPr lang="es-MX" dirty="0" err="1" smtClean="0"/>
                <a:t>kube-system</a:t>
              </a:r>
              <a:endParaRPr lang="es-MX" dirty="0"/>
            </a:p>
          </p:txBody>
        </p:sp>
      </p:grpSp>
      <p:sp>
        <p:nvSpPr>
          <p:cNvPr id="24" name="Elipse 23"/>
          <p:cNvSpPr/>
          <p:nvPr/>
        </p:nvSpPr>
        <p:spPr>
          <a:xfrm>
            <a:off x="6438015"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5891915"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5429700"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10395121"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9849021"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28"/>
          <p:cNvSpPr/>
          <p:nvPr/>
        </p:nvSpPr>
        <p:spPr>
          <a:xfrm>
            <a:off x="9386806"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p:cNvSpPr/>
          <p:nvPr/>
        </p:nvSpPr>
        <p:spPr>
          <a:xfrm>
            <a:off x="2241499"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1695399"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Triángulo isósceles 31"/>
          <p:cNvSpPr/>
          <p:nvPr/>
        </p:nvSpPr>
        <p:spPr>
          <a:xfrm>
            <a:off x="1233184"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8" name="Grupo 37"/>
          <p:cNvGrpSpPr/>
          <p:nvPr/>
        </p:nvGrpSpPr>
        <p:grpSpPr>
          <a:xfrm>
            <a:off x="2923095" y="3724429"/>
            <a:ext cx="2401712" cy="2921304"/>
            <a:chOff x="4496514" y="1910343"/>
            <a:chExt cx="2401712" cy="2921304"/>
          </a:xfrm>
        </p:grpSpPr>
        <p:grpSp>
          <p:nvGrpSpPr>
            <p:cNvPr id="39" name="Grupo 38"/>
            <p:cNvGrpSpPr/>
            <p:nvPr/>
          </p:nvGrpSpPr>
          <p:grpSpPr>
            <a:xfrm>
              <a:off x="4496514" y="1910343"/>
              <a:ext cx="2401712" cy="2921304"/>
              <a:chOff x="800100" y="939496"/>
              <a:chExt cx="2401712" cy="2921304"/>
            </a:xfrm>
          </p:grpSpPr>
          <p:sp>
            <p:nvSpPr>
              <p:cNvPr id="41" name="Rectángulo 4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Triángulo isósceles 41"/>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0" name="CuadroTexto 39"/>
            <p:cNvSpPr txBox="1"/>
            <p:nvPr/>
          </p:nvSpPr>
          <p:spPr>
            <a:xfrm>
              <a:off x="5260113" y="2619132"/>
              <a:ext cx="556563" cy="369332"/>
            </a:xfrm>
            <a:prstGeom prst="rect">
              <a:avLst/>
            </a:prstGeom>
            <a:noFill/>
          </p:spPr>
          <p:txBody>
            <a:bodyPr wrap="none" rtlCol="0">
              <a:spAutoFit/>
            </a:bodyPr>
            <a:lstStyle/>
            <a:p>
              <a:r>
                <a:rPr lang="es-MX" dirty="0" err="1" smtClean="0"/>
                <a:t>dev</a:t>
              </a:r>
              <a:endParaRPr lang="es-MX" dirty="0"/>
            </a:p>
          </p:txBody>
        </p:sp>
      </p:grpSp>
      <p:grpSp>
        <p:nvGrpSpPr>
          <p:cNvPr id="43" name="Grupo 42"/>
          <p:cNvGrpSpPr/>
          <p:nvPr/>
        </p:nvGrpSpPr>
        <p:grpSpPr>
          <a:xfrm>
            <a:off x="6985094" y="3724429"/>
            <a:ext cx="2401712" cy="2921304"/>
            <a:chOff x="4496514" y="1910343"/>
            <a:chExt cx="2401712" cy="2921304"/>
          </a:xfrm>
        </p:grpSpPr>
        <p:grpSp>
          <p:nvGrpSpPr>
            <p:cNvPr id="44" name="Grupo 43"/>
            <p:cNvGrpSpPr/>
            <p:nvPr/>
          </p:nvGrpSpPr>
          <p:grpSpPr>
            <a:xfrm>
              <a:off x="4496514" y="1910343"/>
              <a:ext cx="2401712" cy="2921304"/>
              <a:chOff x="800100" y="939496"/>
              <a:chExt cx="2401712" cy="2921304"/>
            </a:xfrm>
          </p:grpSpPr>
          <p:sp>
            <p:nvSpPr>
              <p:cNvPr id="46" name="Rectángulo 45"/>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Triángulo isósceles 46"/>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5" name="CuadroTexto 44"/>
            <p:cNvSpPr txBox="1"/>
            <p:nvPr/>
          </p:nvSpPr>
          <p:spPr>
            <a:xfrm>
              <a:off x="5260113" y="2619132"/>
              <a:ext cx="646331" cy="369332"/>
            </a:xfrm>
            <a:prstGeom prst="rect">
              <a:avLst/>
            </a:prstGeom>
            <a:noFill/>
          </p:spPr>
          <p:txBody>
            <a:bodyPr wrap="none" rtlCol="0">
              <a:spAutoFit/>
            </a:bodyPr>
            <a:lstStyle/>
            <a:p>
              <a:r>
                <a:rPr lang="es-MX" dirty="0" err="1" smtClean="0"/>
                <a:t>prod</a:t>
              </a:r>
              <a:endParaRPr lang="es-MX" dirty="0"/>
            </a:p>
          </p:txBody>
        </p:sp>
      </p:grpSp>
      <p:sp>
        <p:nvSpPr>
          <p:cNvPr id="48" name="Elipse 47"/>
          <p:cNvSpPr/>
          <p:nvPr/>
        </p:nvSpPr>
        <p:spPr>
          <a:xfrm>
            <a:off x="4332505" y="5889581"/>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p:cNvSpPr/>
          <p:nvPr/>
        </p:nvSpPr>
        <p:spPr>
          <a:xfrm>
            <a:off x="3786405" y="521113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Triángulo isósceles 49"/>
          <p:cNvSpPr/>
          <p:nvPr/>
        </p:nvSpPr>
        <p:spPr>
          <a:xfrm>
            <a:off x="3324190" y="5889581"/>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Elipse 50"/>
          <p:cNvSpPr/>
          <p:nvPr/>
        </p:nvSpPr>
        <p:spPr>
          <a:xfrm>
            <a:off x="8525900" y="582734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Rectángulo 51"/>
          <p:cNvSpPr/>
          <p:nvPr/>
        </p:nvSpPr>
        <p:spPr>
          <a:xfrm>
            <a:off x="7979800" y="514890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Triángulo isósceles 52"/>
          <p:cNvSpPr/>
          <p:nvPr/>
        </p:nvSpPr>
        <p:spPr>
          <a:xfrm>
            <a:off x="7517585" y="582734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511928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48" grpId="0" animBg="1"/>
      <p:bldP spid="49" grpId="0" animBg="1"/>
      <p:bldP spid="50" grpId="0" animBg="1"/>
      <p:bldP spid="51" grpId="0" animBg="1"/>
      <p:bldP spid="52" grpId="0" animBg="1"/>
      <p:bldP spid="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4" name="Grupo 3"/>
          <p:cNvGrpSpPr/>
          <p:nvPr/>
        </p:nvGrpSpPr>
        <p:grpSpPr>
          <a:xfrm>
            <a:off x="735009" y="1477384"/>
            <a:ext cx="2401712" cy="2921304"/>
            <a:chOff x="4496514" y="1910343"/>
            <a:chExt cx="2401712" cy="2921304"/>
          </a:xfrm>
        </p:grpSpPr>
        <p:grpSp>
          <p:nvGrpSpPr>
            <p:cNvPr id="5" name="Grupo 4"/>
            <p:cNvGrpSpPr/>
            <p:nvPr/>
          </p:nvGrpSpPr>
          <p:grpSpPr>
            <a:xfrm>
              <a:off x="4496514" y="1910343"/>
              <a:ext cx="2401712" cy="2921304"/>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9" name="Grupo 8"/>
          <p:cNvGrpSpPr/>
          <p:nvPr/>
        </p:nvGrpSpPr>
        <p:grpSpPr>
          <a:xfrm>
            <a:off x="8370014" y="1477384"/>
            <a:ext cx="2401712" cy="2921304"/>
            <a:chOff x="7823914" y="1910343"/>
            <a:chExt cx="2401712" cy="2921304"/>
          </a:xfrm>
        </p:grpSpPr>
        <p:grpSp>
          <p:nvGrpSpPr>
            <p:cNvPr id="10" name="Grupo 9"/>
            <p:cNvGrpSpPr/>
            <p:nvPr/>
          </p:nvGrpSpPr>
          <p:grpSpPr>
            <a:xfrm>
              <a:off x="7823914" y="1910343"/>
              <a:ext cx="2401712" cy="2921304"/>
              <a:chOff x="800100" y="939496"/>
              <a:chExt cx="2401712" cy="2921304"/>
            </a:xfrm>
          </p:grpSpPr>
          <p:sp>
            <p:nvSpPr>
              <p:cNvPr id="12" name="Rectángulo 11"/>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 name="CuadroTexto 10"/>
            <p:cNvSpPr txBox="1"/>
            <p:nvPr/>
          </p:nvSpPr>
          <p:spPr>
            <a:xfrm>
              <a:off x="8746488" y="2636526"/>
              <a:ext cx="556563" cy="369332"/>
            </a:xfrm>
            <a:prstGeom prst="rect">
              <a:avLst/>
            </a:prstGeom>
            <a:noFill/>
          </p:spPr>
          <p:txBody>
            <a:bodyPr wrap="none" rtlCol="0">
              <a:spAutoFit/>
            </a:bodyPr>
            <a:lstStyle/>
            <a:p>
              <a:r>
                <a:rPr lang="es-MX" dirty="0" err="1" smtClean="0"/>
                <a:t>dev</a:t>
              </a:r>
              <a:endParaRPr lang="es-MX" dirty="0"/>
            </a:p>
          </p:txBody>
        </p:sp>
      </p:grpSp>
      <p:sp>
        <p:nvSpPr>
          <p:cNvPr id="14" name="Elipse 13"/>
          <p:cNvSpPr/>
          <p:nvPr/>
        </p:nvSpPr>
        <p:spPr>
          <a:xfrm>
            <a:off x="2208915"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1662815"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6" name="Triángulo isósceles 15"/>
          <p:cNvSpPr/>
          <p:nvPr/>
        </p:nvSpPr>
        <p:spPr>
          <a:xfrm>
            <a:off x="1200600"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9810921"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9264821"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9" name="Triángulo isósceles 18"/>
          <p:cNvSpPr/>
          <p:nvPr/>
        </p:nvSpPr>
        <p:spPr>
          <a:xfrm>
            <a:off x="8802606"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791962" y="4619931"/>
            <a:ext cx="22878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a:t>
            </a:r>
            <a:r>
              <a:rPr lang="es-MX" dirty="0" smtClean="0"/>
              <a:t>”);</a:t>
            </a:r>
            <a:endParaRPr lang="es-MX" dirty="0"/>
          </a:p>
        </p:txBody>
      </p:sp>
      <p:cxnSp>
        <p:nvCxnSpPr>
          <p:cNvPr id="23" name="Conector recto de flecha 22"/>
          <p:cNvCxnSpPr/>
          <p:nvPr/>
        </p:nvCxnSpPr>
        <p:spPr>
          <a:xfrm flipV="1">
            <a:off x="1790700" y="3416300"/>
            <a:ext cx="145165" cy="120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791962" y="5167650"/>
            <a:ext cx="39728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db.dev.srv.cluster.local</a:t>
            </a:r>
            <a:r>
              <a:rPr lang="es-MX" dirty="0" smtClean="0"/>
              <a:t>”);</a:t>
            </a:r>
            <a:endParaRPr lang="es-MX" dirty="0"/>
          </a:p>
        </p:txBody>
      </p:sp>
      <p:cxnSp>
        <p:nvCxnSpPr>
          <p:cNvPr id="26" name="Conector recto de flecha 25"/>
          <p:cNvCxnSpPr>
            <a:endCxn id="18" idx="1"/>
          </p:cNvCxnSpPr>
          <p:nvPr/>
        </p:nvCxnSpPr>
        <p:spPr>
          <a:xfrm flipV="1">
            <a:off x="4445000" y="3096786"/>
            <a:ext cx="4819821" cy="2070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6410444" y="4912867"/>
            <a:ext cx="4784323" cy="646331"/>
          </a:xfrm>
          <a:prstGeom prst="rect">
            <a:avLst/>
          </a:prstGeom>
          <a:noFill/>
        </p:spPr>
        <p:txBody>
          <a:bodyPr wrap="none" rtlCol="0">
            <a:spAutoFit/>
          </a:bodyPr>
          <a:lstStyle/>
          <a:p>
            <a:r>
              <a:rPr lang="es-MX" sz="3600" dirty="0" err="1" smtClean="0"/>
              <a:t>db.dev.srv.cluster.local</a:t>
            </a:r>
            <a:endParaRPr lang="es-MX" sz="3600" dirty="0"/>
          </a:p>
        </p:txBody>
      </p:sp>
      <p:sp>
        <p:nvSpPr>
          <p:cNvPr id="29" name="Corchetes 28"/>
          <p:cNvSpPr/>
          <p:nvPr/>
        </p:nvSpPr>
        <p:spPr>
          <a:xfrm>
            <a:off x="8661400" y="4848531"/>
            <a:ext cx="241299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0" name="CuadroTexto 29"/>
          <p:cNvSpPr txBox="1"/>
          <p:nvPr/>
        </p:nvSpPr>
        <p:spPr>
          <a:xfrm>
            <a:off x="9397257" y="5618577"/>
            <a:ext cx="941283" cy="369332"/>
          </a:xfrm>
          <a:prstGeom prst="rect">
            <a:avLst/>
          </a:prstGeom>
          <a:noFill/>
        </p:spPr>
        <p:txBody>
          <a:bodyPr wrap="none" rtlCol="0">
            <a:spAutoFit/>
          </a:bodyPr>
          <a:lstStyle/>
          <a:p>
            <a:r>
              <a:rPr lang="es-MX" dirty="0" err="1" smtClean="0"/>
              <a:t>domain</a:t>
            </a:r>
            <a:endParaRPr lang="es-MX" dirty="0"/>
          </a:p>
        </p:txBody>
      </p:sp>
      <p:sp>
        <p:nvSpPr>
          <p:cNvPr id="31" name="Corchetes 30"/>
          <p:cNvSpPr/>
          <p:nvPr/>
        </p:nvSpPr>
        <p:spPr>
          <a:xfrm>
            <a:off x="7925540" y="4833496"/>
            <a:ext cx="64695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2" name="CuadroTexto 31"/>
          <p:cNvSpPr txBox="1"/>
          <p:nvPr/>
        </p:nvSpPr>
        <p:spPr>
          <a:xfrm>
            <a:off x="7979939" y="5669510"/>
            <a:ext cx="752129" cy="307777"/>
          </a:xfrm>
          <a:prstGeom prst="rect">
            <a:avLst/>
          </a:prstGeom>
          <a:noFill/>
        </p:spPr>
        <p:txBody>
          <a:bodyPr wrap="none" rtlCol="0">
            <a:spAutoFit/>
          </a:bodyPr>
          <a:lstStyle/>
          <a:p>
            <a:r>
              <a:rPr lang="es-MX" sz="1400" dirty="0" err="1" smtClean="0"/>
              <a:t>service</a:t>
            </a:r>
            <a:endParaRPr lang="es-MX" sz="1400" dirty="0"/>
          </a:p>
        </p:txBody>
      </p:sp>
      <p:sp>
        <p:nvSpPr>
          <p:cNvPr id="33" name="Corchetes 32"/>
          <p:cNvSpPr/>
          <p:nvPr/>
        </p:nvSpPr>
        <p:spPr>
          <a:xfrm>
            <a:off x="7116971" y="4848531"/>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4" name="CuadroTexto 33"/>
          <p:cNvSpPr txBox="1"/>
          <p:nvPr/>
        </p:nvSpPr>
        <p:spPr>
          <a:xfrm>
            <a:off x="6973552" y="5680132"/>
            <a:ext cx="1109599" cy="307777"/>
          </a:xfrm>
          <a:prstGeom prst="rect">
            <a:avLst/>
          </a:prstGeom>
          <a:noFill/>
        </p:spPr>
        <p:txBody>
          <a:bodyPr wrap="none" rtlCol="0">
            <a:spAutoFit/>
          </a:bodyPr>
          <a:lstStyle/>
          <a:p>
            <a:r>
              <a:rPr lang="es-MX" sz="1400" dirty="0" err="1" smtClean="0"/>
              <a:t>namespace</a:t>
            </a:r>
            <a:endParaRPr lang="es-MX" sz="1400" dirty="0"/>
          </a:p>
        </p:txBody>
      </p:sp>
      <p:sp>
        <p:nvSpPr>
          <p:cNvPr id="35" name="Corchetes 34"/>
          <p:cNvSpPr/>
          <p:nvPr/>
        </p:nvSpPr>
        <p:spPr>
          <a:xfrm>
            <a:off x="6268486" y="4833496"/>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6" name="CuadroTexto 35"/>
          <p:cNvSpPr txBox="1"/>
          <p:nvPr/>
        </p:nvSpPr>
        <p:spPr>
          <a:xfrm>
            <a:off x="5771539" y="5680132"/>
            <a:ext cx="1279517" cy="307777"/>
          </a:xfrm>
          <a:prstGeom prst="rect">
            <a:avLst/>
          </a:prstGeom>
          <a:noFill/>
        </p:spPr>
        <p:txBody>
          <a:bodyPr wrap="none" rtlCol="0">
            <a:spAutoFit/>
          </a:bodyPr>
          <a:lstStyle/>
          <a:p>
            <a:r>
              <a:rPr lang="es-MX" sz="1400" dirty="0" err="1" smtClean="0"/>
              <a:t>Service</a:t>
            </a:r>
            <a:r>
              <a:rPr lang="es-MX" sz="1400" dirty="0" smtClean="0"/>
              <a:t> </a:t>
            </a:r>
            <a:r>
              <a:rPr lang="es-MX" sz="1400" dirty="0" err="1" smtClean="0"/>
              <a:t>name</a:t>
            </a:r>
            <a:endParaRPr lang="es-MX" sz="1400" dirty="0"/>
          </a:p>
        </p:txBody>
      </p:sp>
    </p:spTree>
    <p:extLst>
      <p:ext uri="{BB962C8B-B14F-4D97-AF65-F5344CB8AC3E}">
        <p14:creationId xmlns:p14="http://schemas.microsoft.com/office/powerpoint/2010/main" val="7682617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2" name="Grupo 11"/>
          <p:cNvGrpSpPr/>
          <p:nvPr/>
        </p:nvGrpSpPr>
        <p:grpSpPr>
          <a:xfrm>
            <a:off x="1168401" y="1566285"/>
            <a:ext cx="1193620" cy="1390802"/>
            <a:chOff x="6172201" y="1515485"/>
            <a:chExt cx="1193620" cy="1390802"/>
          </a:xfrm>
        </p:grpSpPr>
        <p:grpSp>
          <p:nvGrpSpPr>
            <p:cNvPr id="5" name="Grupo 4"/>
            <p:cNvGrpSpPr/>
            <p:nvPr/>
          </p:nvGrpSpPr>
          <p:grpSpPr>
            <a:xfrm>
              <a:off x="6172201" y="1515485"/>
              <a:ext cx="1193620" cy="1390802"/>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6333072" y="1746858"/>
              <a:ext cx="435939" cy="175835"/>
            </a:xfrm>
            <a:prstGeom prst="rect">
              <a:avLst/>
            </a:prstGeom>
            <a:noFill/>
          </p:spPr>
          <p:txBody>
            <a:bodyPr wrap="none" rtlCol="0">
              <a:spAutoFit/>
            </a:bodyPr>
            <a:lstStyle/>
            <a:p>
              <a:r>
                <a:rPr lang="es-MX" dirty="0" smtClean="0"/>
                <a:t>default</a:t>
              </a:r>
              <a:endParaRPr lang="es-MX" dirty="0"/>
            </a:p>
          </p:txBody>
        </p:sp>
        <p:sp>
          <p:nvSpPr>
            <p:cNvPr id="9" name="Elipse 8"/>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Triángulo isósceles 10"/>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3" name="Grupo 12"/>
          <p:cNvGrpSpPr/>
          <p:nvPr/>
        </p:nvGrpSpPr>
        <p:grpSpPr>
          <a:xfrm>
            <a:off x="1168401" y="3134361"/>
            <a:ext cx="1193620" cy="1390802"/>
            <a:chOff x="6172201" y="1515485"/>
            <a:chExt cx="1193620" cy="1390802"/>
          </a:xfrm>
        </p:grpSpPr>
        <p:grpSp>
          <p:nvGrpSpPr>
            <p:cNvPr id="14" name="Grupo 13"/>
            <p:cNvGrpSpPr/>
            <p:nvPr/>
          </p:nvGrpSpPr>
          <p:grpSpPr>
            <a:xfrm>
              <a:off x="6172201" y="1515485"/>
              <a:ext cx="1193620" cy="1390802"/>
              <a:chOff x="800100" y="939496"/>
              <a:chExt cx="2401712" cy="2921304"/>
            </a:xfrm>
          </p:grpSpPr>
          <p:sp>
            <p:nvSpPr>
              <p:cNvPr id="19" name="Rectángulo 1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riángulo isósceles 1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 name="CuadroTexto 14"/>
            <p:cNvSpPr txBox="1"/>
            <p:nvPr/>
          </p:nvSpPr>
          <p:spPr>
            <a:xfrm>
              <a:off x="6333072" y="1746858"/>
              <a:ext cx="684803" cy="369332"/>
            </a:xfrm>
            <a:prstGeom prst="rect">
              <a:avLst/>
            </a:prstGeom>
            <a:noFill/>
          </p:spPr>
          <p:txBody>
            <a:bodyPr wrap="none" rtlCol="0">
              <a:spAutoFit/>
            </a:bodyPr>
            <a:lstStyle/>
            <a:p>
              <a:r>
                <a:rPr lang="es-MX" dirty="0" smtClean="0"/>
                <a:t>  </a:t>
              </a:r>
              <a:r>
                <a:rPr lang="es-MX" dirty="0" err="1" smtClean="0"/>
                <a:t>dev</a:t>
              </a:r>
              <a:endParaRPr lang="es-MX" dirty="0"/>
            </a:p>
          </p:txBody>
        </p:sp>
        <p:sp>
          <p:nvSpPr>
            <p:cNvPr id="16" name="Elipse 15"/>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riángulo isósceles 17"/>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 name="Grupo 20"/>
          <p:cNvGrpSpPr/>
          <p:nvPr/>
        </p:nvGrpSpPr>
        <p:grpSpPr>
          <a:xfrm>
            <a:off x="1168401" y="4704450"/>
            <a:ext cx="1193620" cy="1390802"/>
            <a:chOff x="6172201" y="1515485"/>
            <a:chExt cx="1193620" cy="1390802"/>
          </a:xfrm>
        </p:grpSpPr>
        <p:grpSp>
          <p:nvGrpSpPr>
            <p:cNvPr id="22" name="Grupo 21"/>
            <p:cNvGrpSpPr/>
            <p:nvPr/>
          </p:nvGrpSpPr>
          <p:grpSpPr>
            <a:xfrm>
              <a:off x="6172201" y="1515485"/>
              <a:ext cx="1193620" cy="1390802"/>
              <a:chOff x="800100" y="939496"/>
              <a:chExt cx="2401712" cy="2921304"/>
            </a:xfrm>
          </p:grpSpPr>
          <p:sp>
            <p:nvSpPr>
              <p:cNvPr id="27" name="Rectángulo 2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Triángulo isósceles 2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3" name="CuadroTexto 22"/>
            <p:cNvSpPr txBox="1"/>
            <p:nvPr/>
          </p:nvSpPr>
          <p:spPr>
            <a:xfrm>
              <a:off x="6333072" y="1746858"/>
              <a:ext cx="774571" cy="369332"/>
            </a:xfrm>
            <a:prstGeom prst="rect">
              <a:avLst/>
            </a:prstGeom>
            <a:noFill/>
          </p:spPr>
          <p:txBody>
            <a:bodyPr wrap="none" rtlCol="0">
              <a:spAutoFit/>
            </a:bodyPr>
            <a:lstStyle/>
            <a:p>
              <a:r>
                <a:rPr lang="es-MX" dirty="0" smtClean="0"/>
                <a:t>  </a:t>
              </a:r>
              <a:r>
                <a:rPr lang="es-MX" dirty="0" err="1" smtClean="0"/>
                <a:t>prod</a:t>
              </a:r>
              <a:endParaRPr lang="es-MX" dirty="0"/>
            </a:p>
          </p:txBody>
        </p:sp>
        <p:sp>
          <p:nvSpPr>
            <p:cNvPr id="24" name="Elipse 23"/>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9" name="Rectángulo 28"/>
          <p:cNvSpPr/>
          <p:nvPr/>
        </p:nvSpPr>
        <p:spPr>
          <a:xfrm>
            <a:off x="2971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0" name="Rectángulo 29"/>
          <p:cNvSpPr/>
          <p:nvPr/>
        </p:nvSpPr>
        <p:spPr>
          <a:xfrm>
            <a:off x="5384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1" name="Rectángulo 30"/>
          <p:cNvSpPr/>
          <p:nvPr/>
        </p:nvSpPr>
        <p:spPr>
          <a:xfrm>
            <a:off x="7797800" y="1409935"/>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2" name="Rectángulo redondeado 31"/>
          <p:cNvSpPr/>
          <p:nvPr/>
        </p:nvSpPr>
        <p:spPr>
          <a:xfrm>
            <a:off x="2603500" y="1797658"/>
            <a:ext cx="7747000" cy="1118131"/>
          </a:xfrm>
          <a:prstGeom prst="roundRect">
            <a:avLst/>
          </a:prstGeom>
          <a:solidFill>
            <a:srgbClr val="C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redondeado 32"/>
          <p:cNvSpPr/>
          <p:nvPr/>
        </p:nvSpPr>
        <p:spPr>
          <a:xfrm>
            <a:off x="2603500" y="3298301"/>
            <a:ext cx="7747000" cy="1118131"/>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redondeado 33"/>
          <p:cNvSpPr/>
          <p:nvPr/>
        </p:nvSpPr>
        <p:spPr>
          <a:xfrm>
            <a:off x="2581276" y="4809088"/>
            <a:ext cx="7747000" cy="1118131"/>
          </a:xfrm>
          <a:prstGeom prst="roundRect">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p:cNvSpPr/>
          <p:nvPr/>
        </p:nvSpPr>
        <p:spPr>
          <a:xfrm>
            <a:off x="6192407" y="2155480"/>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p:cNvSpPr/>
          <p:nvPr/>
        </p:nvSpPr>
        <p:spPr>
          <a:xfrm>
            <a:off x="3605915" y="2148270"/>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Triángulo isósceles 36"/>
          <p:cNvSpPr/>
          <p:nvPr/>
        </p:nvSpPr>
        <p:spPr>
          <a:xfrm>
            <a:off x="8813800" y="2155480"/>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3709828" y="3628766"/>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Rectángulo 38"/>
          <p:cNvSpPr/>
          <p:nvPr/>
        </p:nvSpPr>
        <p:spPr>
          <a:xfrm>
            <a:off x="6098507" y="3569465"/>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Triángulo isósceles 39"/>
          <p:cNvSpPr/>
          <p:nvPr/>
        </p:nvSpPr>
        <p:spPr>
          <a:xfrm>
            <a:off x="8813800" y="3629474"/>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8813800" y="5139553"/>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41"/>
          <p:cNvSpPr/>
          <p:nvPr/>
        </p:nvSpPr>
        <p:spPr>
          <a:xfrm>
            <a:off x="3605915" y="510444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Triángulo isósceles 42"/>
          <p:cNvSpPr/>
          <p:nvPr/>
        </p:nvSpPr>
        <p:spPr>
          <a:xfrm>
            <a:off x="6182392" y="5139553"/>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Pergamino vertical 43"/>
          <p:cNvSpPr/>
          <p:nvPr/>
        </p:nvSpPr>
        <p:spPr>
          <a:xfrm>
            <a:off x="321592" y="375184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Pergamino vertical 44"/>
          <p:cNvSpPr/>
          <p:nvPr/>
        </p:nvSpPr>
        <p:spPr>
          <a:xfrm>
            <a:off x="305616" y="5305155"/>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Pergamino vertical 45"/>
          <p:cNvSpPr/>
          <p:nvPr/>
        </p:nvSpPr>
        <p:spPr>
          <a:xfrm>
            <a:off x="321591" y="2198537"/>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22178547"/>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a:t> </a:t>
            </a:r>
            <a:r>
              <a:rPr lang="es-MX" dirty="0" smtClean="0"/>
              <a:t>-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855663" y="1323974"/>
            <a:ext cx="10563225" cy="5242489"/>
          </a:xfrm>
          <a:prstGeom prst="rect">
            <a:avLst/>
          </a:prstGeom>
        </p:spPr>
      </p:pic>
      <p:pic>
        <p:nvPicPr>
          <p:cNvPr id="7" name="Imagen 6"/>
          <p:cNvPicPr>
            <a:picLocks noChangeAspect="1"/>
          </p:cNvPicPr>
          <p:nvPr/>
        </p:nvPicPr>
        <p:blipFill>
          <a:blip r:embed="rId3"/>
          <a:stretch>
            <a:fillRect/>
          </a:stretch>
        </p:blipFill>
        <p:spPr>
          <a:xfrm>
            <a:off x="4914900" y="3532187"/>
            <a:ext cx="609600" cy="581025"/>
          </a:xfrm>
          <a:prstGeom prst="rect">
            <a:avLst/>
          </a:prstGeom>
        </p:spPr>
      </p:pic>
      <p:pic>
        <p:nvPicPr>
          <p:cNvPr id="8" name="Imagen 7"/>
          <p:cNvPicPr>
            <a:picLocks noChangeAspect="1"/>
          </p:cNvPicPr>
          <p:nvPr/>
        </p:nvPicPr>
        <p:blipFill>
          <a:blip r:embed="rId3"/>
          <a:stretch>
            <a:fillRect/>
          </a:stretch>
        </p:blipFill>
        <p:spPr>
          <a:xfrm>
            <a:off x="2971800" y="5360987"/>
            <a:ext cx="609600" cy="581025"/>
          </a:xfrm>
          <a:prstGeom prst="rect">
            <a:avLst/>
          </a:prstGeom>
        </p:spPr>
      </p:pic>
      <p:pic>
        <p:nvPicPr>
          <p:cNvPr id="9" name="Imagen 8"/>
          <p:cNvPicPr>
            <a:picLocks noChangeAspect="1"/>
          </p:cNvPicPr>
          <p:nvPr/>
        </p:nvPicPr>
        <p:blipFill>
          <a:blip r:embed="rId3"/>
          <a:stretch>
            <a:fillRect/>
          </a:stretch>
        </p:blipFill>
        <p:spPr>
          <a:xfrm>
            <a:off x="6794500" y="5360987"/>
            <a:ext cx="609600" cy="581025"/>
          </a:xfrm>
          <a:prstGeom prst="rect">
            <a:avLst/>
          </a:prstGeom>
        </p:spPr>
      </p:pic>
    </p:spTree>
    <p:extLst>
      <p:ext uri="{BB962C8B-B14F-4D97-AF65-F5344CB8AC3E}">
        <p14:creationId xmlns:p14="http://schemas.microsoft.com/office/powerpoint/2010/main" val="4242611039"/>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11080751" y="260351"/>
            <a:ext cx="476250" cy="466725"/>
          </a:xfrm>
          <a:prstGeom prst="rect">
            <a:avLst/>
          </a:prstGeom>
        </p:spPr>
      </p:pic>
      <p:pic>
        <p:nvPicPr>
          <p:cNvPr id="8" name="Imagen 7"/>
          <p:cNvPicPr>
            <a:picLocks noChangeAspect="1"/>
          </p:cNvPicPr>
          <p:nvPr/>
        </p:nvPicPr>
        <p:blipFill rotWithShape="1">
          <a:blip r:embed="rId3"/>
          <a:srcRect t="8381" b="4046"/>
          <a:stretch/>
        </p:blipFill>
        <p:spPr>
          <a:xfrm>
            <a:off x="737658" y="2085973"/>
            <a:ext cx="8422217" cy="3848100"/>
          </a:xfrm>
          <a:prstGeom prst="rect">
            <a:avLst/>
          </a:prstGeom>
        </p:spPr>
      </p:pic>
      <p:sp>
        <p:nvSpPr>
          <p:cNvPr id="9" name="Rectángulo 8"/>
          <p:cNvSpPr/>
          <p:nvPr/>
        </p:nvSpPr>
        <p:spPr>
          <a:xfrm>
            <a:off x="5461000" y="3825873"/>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10" name="Rectángulo 9"/>
          <p:cNvSpPr/>
          <p:nvPr/>
        </p:nvSpPr>
        <p:spPr>
          <a:xfrm>
            <a:off x="4948766" y="29368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pic>
        <p:nvPicPr>
          <p:cNvPr id="11" name="Imagen 10"/>
          <p:cNvPicPr>
            <a:picLocks noChangeAspect="1"/>
          </p:cNvPicPr>
          <p:nvPr/>
        </p:nvPicPr>
        <p:blipFill>
          <a:blip r:embed="rId4"/>
          <a:stretch>
            <a:fillRect/>
          </a:stretch>
        </p:blipFill>
        <p:spPr>
          <a:xfrm>
            <a:off x="10162381" y="1695450"/>
            <a:ext cx="1647825" cy="1428750"/>
          </a:xfrm>
          <a:prstGeom prst="rect">
            <a:avLst/>
          </a:prstGeom>
        </p:spPr>
      </p:pic>
      <p:pic>
        <p:nvPicPr>
          <p:cNvPr id="12" name="Imagen 11"/>
          <p:cNvPicPr>
            <a:picLocks noChangeAspect="1"/>
          </p:cNvPicPr>
          <p:nvPr/>
        </p:nvPicPr>
        <p:blipFill>
          <a:blip r:embed="rId5"/>
          <a:stretch>
            <a:fillRect/>
          </a:stretch>
        </p:blipFill>
        <p:spPr>
          <a:xfrm>
            <a:off x="10138569" y="3405186"/>
            <a:ext cx="1695450" cy="1209675"/>
          </a:xfrm>
          <a:prstGeom prst="rect">
            <a:avLst/>
          </a:prstGeom>
        </p:spPr>
      </p:pic>
      <p:pic>
        <p:nvPicPr>
          <p:cNvPr id="13" name="Imagen 12"/>
          <p:cNvPicPr>
            <a:picLocks noChangeAspect="1"/>
          </p:cNvPicPr>
          <p:nvPr/>
        </p:nvPicPr>
        <p:blipFill>
          <a:blip r:embed="rId6"/>
          <a:stretch>
            <a:fillRect/>
          </a:stretch>
        </p:blipFill>
        <p:spPr>
          <a:xfrm>
            <a:off x="10138569" y="4659312"/>
            <a:ext cx="1724025" cy="1857375"/>
          </a:xfrm>
          <a:prstGeom prst="rect">
            <a:avLst/>
          </a:prstGeom>
        </p:spPr>
      </p:pic>
    </p:spTree>
    <p:extLst>
      <p:ext uri="{BB962C8B-B14F-4D97-AF65-F5344CB8AC3E}">
        <p14:creationId xmlns:p14="http://schemas.microsoft.com/office/powerpoint/2010/main" val="6005949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rotWithShape="1">
          <a:blip r:embed="rId2"/>
          <a:srcRect t="8381" b="4046"/>
          <a:stretch/>
        </p:blipFill>
        <p:spPr>
          <a:xfrm>
            <a:off x="1029758" y="2009773"/>
            <a:ext cx="8422217" cy="3848100"/>
          </a:xfrm>
          <a:prstGeom prst="rect">
            <a:avLst/>
          </a:prstGeom>
        </p:spPr>
      </p:pic>
      <p:sp>
        <p:nvSpPr>
          <p:cNvPr id="5" name="Rectángulo 4"/>
          <p:cNvSpPr/>
          <p:nvPr/>
        </p:nvSpPr>
        <p:spPr>
          <a:xfrm>
            <a:off x="5875337" y="3445929"/>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6" name="Rectángulo 5"/>
          <p:cNvSpPr/>
          <p:nvPr/>
        </p:nvSpPr>
        <p:spPr>
          <a:xfrm>
            <a:off x="5240866" y="28606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sp>
        <p:nvSpPr>
          <p:cNvPr id="7" name="Rectángulo 6"/>
          <p:cNvSpPr/>
          <p:nvPr/>
        </p:nvSpPr>
        <p:spPr>
          <a:xfrm rot="5400000">
            <a:off x="7685086" y="3524246"/>
            <a:ext cx="334434" cy="41486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8" name="Rectángulo 7"/>
          <p:cNvSpPr/>
          <p:nvPr/>
        </p:nvSpPr>
        <p:spPr>
          <a:xfrm>
            <a:off x="6967537" y="3445929"/>
            <a:ext cx="334434" cy="364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10" name="CuadroTexto 9"/>
          <p:cNvSpPr txBox="1"/>
          <p:nvPr/>
        </p:nvSpPr>
        <p:spPr>
          <a:xfrm>
            <a:off x="9893300" y="3445929"/>
            <a:ext cx="1578381" cy="369332"/>
          </a:xfrm>
          <a:prstGeom prst="rect">
            <a:avLst/>
          </a:prstGeom>
          <a:noFill/>
        </p:spPr>
        <p:txBody>
          <a:bodyPr wrap="none" rtlCol="0">
            <a:spAutoFit/>
          </a:bodyPr>
          <a:lstStyle/>
          <a:p>
            <a:r>
              <a:rPr lang="es-MX" dirty="0" smtClean="0"/>
              <a:t>1.- </a:t>
            </a:r>
            <a:r>
              <a:rPr lang="es-MX" dirty="0" err="1" smtClean="0"/>
              <a:t>TargetPort</a:t>
            </a:r>
            <a:endParaRPr lang="es-MX" dirty="0"/>
          </a:p>
        </p:txBody>
      </p:sp>
      <p:cxnSp>
        <p:nvCxnSpPr>
          <p:cNvPr id="12" name="Conector recto de flecha 11"/>
          <p:cNvCxnSpPr>
            <a:stCxn id="10" idx="1"/>
            <a:endCxn id="7" idx="0"/>
          </p:cNvCxnSpPr>
          <p:nvPr/>
        </p:nvCxnSpPr>
        <p:spPr>
          <a:xfrm flipH="1">
            <a:off x="8059737" y="3630595"/>
            <a:ext cx="1833563" cy="101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421437" y="4383653"/>
            <a:ext cx="607859" cy="369332"/>
          </a:xfrm>
          <a:prstGeom prst="rect">
            <a:avLst/>
          </a:prstGeom>
          <a:noFill/>
        </p:spPr>
        <p:txBody>
          <a:bodyPr wrap="none" rtlCol="0">
            <a:spAutoFit/>
          </a:bodyPr>
          <a:lstStyle/>
          <a:p>
            <a:r>
              <a:rPr lang="es-MX" dirty="0" smtClean="0"/>
              <a:t>Port</a:t>
            </a:r>
            <a:endParaRPr lang="es-MX" dirty="0"/>
          </a:p>
        </p:txBody>
      </p:sp>
      <p:cxnSp>
        <p:nvCxnSpPr>
          <p:cNvPr id="15" name="Conector recto de flecha 14"/>
          <p:cNvCxnSpPr>
            <a:stCxn id="13" idx="3"/>
          </p:cNvCxnSpPr>
          <p:nvPr/>
        </p:nvCxnSpPr>
        <p:spPr>
          <a:xfrm flipV="1">
            <a:off x="7029296" y="3810000"/>
            <a:ext cx="105458" cy="75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3530600" y="2362200"/>
            <a:ext cx="1159292" cy="369332"/>
          </a:xfrm>
          <a:prstGeom prst="rect">
            <a:avLst/>
          </a:prstGeom>
          <a:noFill/>
        </p:spPr>
        <p:txBody>
          <a:bodyPr wrap="none" rtlCol="0">
            <a:spAutoFit/>
          </a:bodyPr>
          <a:lstStyle/>
          <a:p>
            <a:r>
              <a:rPr lang="es-MX" dirty="0" err="1" smtClean="0"/>
              <a:t>NodePort</a:t>
            </a:r>
            <a:endParaRPr lang="es-MX" dirty="0"/>
          </a:p>
        </p:txBody>
      </p:sp>
      <p:cxnSp>
        <p:nvCxnSpPr>
          <p:cNvPr id="18" name="Conector recto de flecha 17"/>
          <p:cNvCxnSpPr>
            <a:stCxn id="16" idx="3"/>
          </p:cNvCxnSpPr>
          <p:nvPr/>
        </p:nvCxnSpPr>
        <p:spPr>
          <a:xfrm>
            <a:off x="4689892" y="2546866"/>
            <a:ext cx="550974" cy="46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0488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3"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a:blip r:embed="rId2"/>
          <a:stretch>
            <a:fillRect/>
          </a:stretch>
        </p:blipFill>
        <p:spPr>
          <a:xfrm>
            <a:off x="472333" y="1396488"/>
            <a:ext cx="10562380" cy="5105912"/>
          </a:xfrm>
          <a:prstGeom prst="rect">
            <a:avLst/>
          </a:prstGeom>
        </p:spPr>
      </p:pic>
      <p:pic>
        <p:nvPicPr>
          <p:cNvPr id="5" name="Imagen 4"/>
          <p:cNvPicPr>
            <a:picLocks noChangeAspect="1"/>
          </p:cNvPicPr>
          <p:nvPr/>
        </p:nvPicPr>
        <p:blipFill rotWithShape="1">
          <a:blip r:embed="rId3"/>
          <a:srcRect l="9934"/>
          <a:stretch/>
        </p:blipFill>
        <p:spPr>
          <a:xfrm>
            <a:off x="2628900" y="1396488"/>
            <a:ext cx="8405813" cy="5214530"/>
          </a:xfrm>
          <a:prstGeom prst="rect">
            <a:avLst/>
          </a:prstGeom>
        </p:spPr>
      </p:pic>
    </p:spTree>
    <p:extLst>
      <p:ext uri="{BB962C8B-B14F-4D97-AF65-F5344CB8AC3E}">
        <p14:creationId xmlns:p14="http://schemas.microsoft.com/office/powerpoint/2010/main" val="26668984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ClusterIP</a:t>
            </a:r>
            <a:endParaRPr lang="es-MX" dirty="0"/>
          </a:p>
        </p:txBody>
      </p:sp>
      <p:pic>
        <p:nvPicPr>
          <p:cNvPr id="4" name="Imagen 3"/>
          <p:cNvPicPr>
            <a:picLocks noChangeAspect="1"/>
          </p:cNvPicPr>
          <p:nvPr/>
        </p:nvPicPr>
        <p:blipFill>
          <a:blip r:embed="rId2"/>
          <a:stretch>
            <a:fillRect/>
          </a:stretch>
        </p:blipFill>
        <p:spPr>
          <a:xfrm>
            <a:off x="1974220" y="1298572"/>
            <a:ext cx="6543678" cy="985838"/>
          </a:xfrm>
          <a:prstGeom prst="rect">
            <a:avLst/>
          </a:prstGeom>
        </p:spPr>
      </p:pic>
      <p:pic>
        <p:nvPicPr>
          <p:cNvPr id="5" name="Imagen 4"/>
          <p:cNvPicPr>
            <a:picLocks noChangeAspect="1"/>
          </p:cNvPicPr>
          <p:nvPr/>
        </p:nvPicPr>
        <p:blipFill>
          <a:blip r:embed="rId3"/>
          <a:stretch>
            <a:fillRect/>
          </a:stretch>
        </p:blipFill>
        <p:spPr>
          <a:xfrm>
            <a:off x="1844675" y="3317076"/>
            <a:ext cx="6932876" cy="1042197"/>
          </a:xfrm>
          <a:prstGeom prst="rect">
            <a:avLst/>
          </a:prstGeom>
        </p:spPr>
      </p:pic>
      <p:pic>
        <p:nvPicPr>
          <p:cNvPr id="6" name="Imagen 5"/>
          <p:cNvPicPr>
            <a:picLocks noChangeAspect="1"/>
          </p:cNvPicPr>
          <p:nvPr/>
        </p:nvPicPr>
        <p:blipFill>
          <a:blip r:embed="rId4"/>
          <a:stretch>
            <a:fillRect/>
          </a:stretch>
        </p:blipFill>
        <p:spPr>
          <a:xfrm>
            <a:off x="1974220" y="5391939"/>
            <a:ext cx="6803331" cy="1059661"/>
          </a:xfrm>
          <a:prstGeom prst="rect">
            <a:avLst/>
          </a:prstGeom>
        </p:spPr>
      </p:pic>
      <p:sp>
        <p:nvSpPr>
          <p:cNvPr id="7" name="Rectángulo 6"/>
          <p:cNvSpPr/>
          <p:nvPr/>
        </p:nvSpPr>
        <p:spPr>
          <a:xfrm>
            <a:off x="4318000" y="3035300"/>
            <a:ext cx="4000500" cy="28177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Back-</a:t>
            </a:r>
            <a:r>
              <a:rPr lang="es-MX" dirty="0" err="1" smtClean="0"/>
              <a:t>end</a:t>
            </a:r>
            <a:endParaRPr lang="es-MX" dirty="0"/>
          </a:p>
        </p:txBody>
      </p:sp>
      <p:sp>
        <p:nvSpPr>
          <p:cNvPr id="8" name="Rectángulo 7"/>
          <p:cNvSpPr/>
          <p:nvPr/>
        </p:nvSpPr>
        <p:spPr>
          <a:xfrm>
            <a:off x="4318000" y="5110163"/>
            <a:ext cx="4000500" cy="2817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redis</a:t>
            </a:r>
            <a:endParaRPr lang="es-MX" dirty="0"/>
          </a:p>
        </p:txBody>
      </p:sp>
    </p:spTree>
    <p:extLst>
      <p:ext uri="{BB962C8B-B14F-4D97-AF65-F5344CB8AC3E}">
        <p14:creationId xmlns:p14="http://schemas.microsoft.com/office/powerpoint/2010/main" val="1219190107"/>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 </a:t>
            </a:r>
            <a:r>
              <a:rPr lang="es-MX" dirty="0" err="1" smtClean="0"/>
              <a:t>Service</a:t>
            </a:r>
            <a:r>
              <a:rPr lang="es-MX" dirty="0" smtClean="0"/>
              <a:t> - </a:t>
            </a:r>
            <a:r>
              <a:rPr lang="es-MX" dirty="0" err="1" smtClean="0"/>
              <a:t>LoadBalancer</a:t>
            </a:r>
            <a:endParaRPr lang="es-MX" dirty="0"/>
          </a:p>
        </p:txBody>
      </p:sp>
      <p:pic>
        <p:nvPicPr>
          <p:cNvPr id="4" name="Imagen 3"/>
          <p:cNvPicPr>
            <a:picLocks noChangeAspect="1"/>
          </p:cNvPicPr>
          <p:nvPr/>
        </p:nvPicPr>
        <p:blipFill>
          <a:blip r:embed="rId2"/>
          <a:stretch>
            <a:fillRect/>
          </a:stretch>
        </p:blipFill>
        <p:spPr>
          <a:xfrm>
            <a:off x="1054101" y="1344612"/>
            <a:ext cx="9937752" cy="5311334"/>
          </a:xfrm>
          <a:prstGeom prst="rect">
            <a:avLst/>
          </a:prstGeom>
        </p:spPr>
      </p:pic>
      <p:sp>
        <p:nvSpPr>
          <p:cNvPr id="5" name="Rectángulo 4"/>
          <p:cNvSpPr/>
          <p:nvPr/>
        </p:nvSpPr>
        <p:spPr>
          <a:xfrm>
            <a:off x="4864100" y="2108200"/>
            <a:ext cx="2527300"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7633079" y="1738868"/>
            <a:ext cx="4031873" cy="369332"/>
          </a:xfrm>
          <a:prstGeom prst="rect">
            <a:avLst/>
          </a:prstGeom>
          <a:noFill/>
        </p:spPr>
        <p:txBody>
          <a:bodyPr wrap="none" rtlCol="0">
            <a:spAutoFit/>
          </a:bodyPr>
          <a:lstStyle/>
          <a:p>
            <a:r>
              <a:rPr lang="es-MX" dirty="0" smtClean="0"/>
              <a:t>Solo funciona con proveedores Cloud</a:t>
            </a:r>
            <a:endParaRPr lang="es-MX" dirty="0"/>
          </a:p>
        </p:txBody>
      </p:sp>
    </p:spTree>
    <p:extLst>
      <p:ext uri="{BB962C8B-B14F-4D97-AF65-F5344CB8AC3E}">
        <p14:creationId xmlns:p14="http://schemas.microsoft.com/office/powerpoint/2010/main" val="25431559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Que es </a:t>
            </a:r>
            <a:r>
              <a:rPr lang="es-MX" dirty="0" err="1" smtClean="0"/>
              <a:t>docker</a:t>
            </a:r>
            <a:r>
              <a:rPr lang="es-MX" dirty="0" smtClean="0"/>
              <a:t> ?</a:t>
            </a:r>
            <a:endParaRPr lang="es-MX" dirty="0"/>
          </a:p>
        </p:txBody>
      </p:sp>
      <p:sp>
        <p:nvSpPr>
          <p:cNvPr id="4" name="Rectángulo redondeado 3"/>
          <p:cNvSpPr/>
          <p:nvPr/>
        </p:nvSpPr>
        <p:spPr>
          <a:xfrm>
            <a:off x="433754" y="1853248"/>
            <a:ext cx="11254154" cy="773723"/>
          </a:xfrm>
          <a:prstGeom prst="roundRect">
            <a:avLst/>
          </a:prstGeom>
          <a:solidFill>
            <a:schemeClr val="bg2">
              <a:lumMod val="9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Docker</a:t>
            </a:r>
            <a:r>
              <a:rPr lang="es-MX" dirty="0" smtClean="0"/>
              <a:t> es una tecnología de contenedores: Una herramienta para crear y manejar contenedores</a:t>
            </a:r>
            <a:endParaRPr lang="es-MX" dirty="0"/>
          </a:p>
        </p:txBody>
      </p:sp>
      <p:sp>
        <p:nvSpPr>
          <p:cNvPr id="5" name="Rectángulo redondeado 4"/>
          <p:cNvSpPr/>
          <p:nvPr/>
        </p:nvSpPr>
        <p:spPr>
          <a:xfrm>
            <a:off x="4255476" y="2046679"/>
            <a:ext cx="1301261" cy="38686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Rectángulo redondeado 5"/>
          <p:cNvSpPr/>
          <p:nvPr/>
        </p:nvSpPr>
        <p:spPr>
          <a:xfrm>
            <a:off x="1184030" y="3194161"/>
            <a:ext cx="2954216" cy="633046"/>
          </a:xfrm>
          <a:prstGeom prst="roundRect">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smtClean="0"/>
              <a:t>Contenedor</a:t>
            </a:r>
            <a:endParaRPr lang="es-MX" dirty="0"/>
          </a:p>
        </p:txBody>
      </p:sp>
      <p:sp>
        <p:nvSpPr>
          <p:cNvPr id="7" name="Rectángulo redondeado 6"/>
          <p:cNvSpPr/>
          <p:nvPr/>
        </p:nvSpPr>
        <p:spPr>
          <a:xfrm>
            <a:off x="890954" y="4027501"/>
            <a:ext cx="3774831" cy="212711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MX" dirty="0" smtClean="0"/>
              <a:t>Una unidad estandarizada de software</a:t>
            </a:r>
          </a:p>
          <a:p>
            <a:pPr algn="ctr"/>
            <a:endParaRPr lang="es-MX" dirty="0" smtClean="0"/>
          </a:p>
          <a:p>
            <a:pPr algn="ctr"/>
            <a:r>
              <a:rPr lang="es-MX" dirty="0" smtClean="0"/>
              <a:t>Un paquete de código y dependencias que ejecutan un código (código </a:t>
            </a:r>
            <a:r>
              <a:rPr lang="es-MX" dirty="0" err="1" smtClean="0"/>
              <a:t>NodeJS</a:t>
            </a:r>
            <a:r>
              <a:rPr lang="es-MX" dirty="0" smtClean="0"/>
              <a:t> + </a:t>
            </a:r>
            <a:r>
              <a:rPr lang="es-MX" dirty="0" err="1" smtClean="0"/>
              <a:t>NodeJS</a:t>
            </a:r>
            <a:r>
              <a:rPr lang="es-MX" dirty="0" smtClean="0"/>
              <a:t> </a:t>
            </a:r>
            <a:r>
              <a:rPr lang="es-MX" dirty="0" err="1" smtClean="0"/>
              <a:t>runtime</a:t>
            </a:r>
            <a:r>
              <a:rPr lang="es-MX" dirty="0" smtClean="0"/>
              <a:t>)</a:t>
            </a:r>
            <a:endParaRPr lang="es-MX" dirty="0"/>
          </a:p>
        </p:txBody>
      </p:sp>
      <p:cxnSp>
        <p:nvCxnSpPr>
          <p:cNvPr id="9" name="Conector angular 8"/>
          <p:cNvCxnSpPr/>
          <p:nvPr/>
        </p:nvCxnSpPr>
        <p:spPr>
          <a:xfrm rot="5400000">
            <a:off x="3918628" y="2458727"/>
            <a:ext cx="767484" cy="703385"/>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3" name="Grupo 12"/>
          <p:cNvGrpSpPr/>
          <p:nvPr/>
        </p:nvGrpSpPr>
        <p:grpSpPr>
          <a:xfrm>
            <a:off x="4665785" y="3194161"/>
            <a:ext cx="1406770" cy="533777"/>
            <a:chOff x="5275384" y="3194161"/>
            <a:chExt cx="1406770" cy="533777"/>
          </a:xfrm>
        </p:grpSpPr>
        <p:sp>
          <p:nvSpPr>
            <p:cNvPr id="11" name="Flecha derecha 10"/>
            <p:cNvSpPr/>
            <p:nvPr/>
          </p:nvSpPr>
          <p:spPr>
            <a:xfrm>
              <a:off x="5978769"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sp>
          <p:nvSpPr>
            <p:cNvPr id="12" name="Flecha derecha 11"/>
            <p:cNvSpPr/>
            <p:nvPr/>
          </p:nvSpPr>
          <p:spPr>
            <a:xfrm rot="10800000">
              <a:off x="5275384"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grpSp>
      <p:sp>
        <p:nvSpPr>
          <p:cNvPr id="14" name="Rectángulo redondeado 13"/>
          <p:cNvSpPr/>
          <p:nvPr/>
        </p:nvSpPr>
        <p:spPr>
          <a:xfrm>
            <a:off x="6658709" y="2772312"/>
            <a:ext cx="3270737" cy="145366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mismo contenedor siempre tiene el mismo comportamiento.</a:t>
            </a:r>
          </a:p>
          <a:p>
            <a:pPr algn="ctr"/>
            <a:r>
              <a:rPr lang="es-MX" dirty="0" smtClean="0"/>
              <a:t>No importa donde o quien lo ejecute.</a:t>
            </a:r>
            <a:endParaRPr lang="es-MX" dirty="0"/>
          </a:p>
        </p:txBody>
      </p:sp>
      <p:sp>
        <p:nvSpPr>
          <p:cNvPr id="15" name="Rectángulo redondeado 14"/>
          <p:cNvSpPr/>
          <p:nvPr/>
        </p:nvSpPr>
        <p:spPr>
          <a:xfrm>
            <a:off x="6658709" y="4275608"/>
            <a:ext cx="3270737" cy="146090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soporte para contenedores es construido dentro de sistemas operativos modernos</a:t>
            </a:r>
            <a:endParaRPr lang="es-MX" dirty="0"/>
          </a:p>
        </p:txBody>
      </p:sp>
      <p:sp>
        <p:nvSpPr>
          <p:cNvPr id="16" name="Rectángulo redondeado 15"/>
          <p:cNvSpPr/>
          <p:nvPr/>
        </p:nvSpPr>
        <p:spPr>
          <a:xfrm>
            <a:off x="6658709" y="5821311"/>
            <a:ext cx="3270737" cy="817495"/>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err="1" smtClean="0"/>
              <a:t>Docker</a:t>
            </a:r>
            <a:r>
              <a:rPr lang="es-MX" dirty="0" smtClean="0"/>
              <a:t> simplifica la creación y manejo de contenedores</a:t>
            </a:r>
            <a:endParaRPr lang="es-MX" dirty="0"/>
          </a:p>
        </p:txBody>
      </p:sp>
    </p:spTree>
    <p:extLst>
      <p:ext uri="{BB962C8B-B14F-4D97-AF65-F5344CB8AC3E}">
        <p14:creationId xmlns:p14="http://schemas.microsoft.com/office/powerpoint/2010/main" val="3623246828"/>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609601" y="1754187"/>
            <a:ext cx="11262054" cy="4164013"/>
          </a:xfrm>
          <a:prstGeom prst="rect">
            <a:avLst/>
          </a:prstGeom>
        </p:spPr>
      </p:pic>
    </p:spTree>
    <p:extLst>
      <p:ext uri="{BB962C8B-B14F-4D97-AF65-F5344CB8AC3E}">
        <p14:creationId xmlns:p14="http://schemas.microsoft.com/office/powerpoint/2010/main" val="2196839845"/>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457382" y="1555750"/>
            <a:ext cx="11359787" cy="4527550"/>
          </a:xfrm>
          <a:prstGeom prst="rect">
            <a:avLst/>
          </a:prstGeom>
        </p:spPr>
      </p:pic>
    </p:spTree>
    <p:extLst>
      <p:ext uri="{BB962C8B-B14F-4D97-AF65-F5344CB8AC3E}">
        <p14:creationId xmlns:p14="http://schemas.microsoft.com/office/powerpoint/2010/main" val="1668047051"/>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1195387" y="1897062"/>
            <a:ext cx="9290667" cy="4300538"/>
          </a:xfrm>
          <a:prstGeom prst="rect">
            <a:avLst/>
          </a:prstGeom>
        </p:spPr>
      </p:pic>
    </p:spTree>
    <p:extLst>
      <p:ext uri="{BB962C8B-B14F-4D97-AF65-F5344CB8AC3E}">
        <p14:creationId xmlns:p14="http://schemas.microsoft.com/office/powerpoint/2010/main" val="2998569096"/>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Imperative</a:t>
            </a:r>
            <a:r>
              <a:rPr lang="es-MX" dirty="0" smtClean="0"/>
              <a:t> vs </a:t>
            </a:r>
            <a:r>
              <a:rPr lang="es-MX" dirty="0" err="1" smtClean="0"/>
              <a:t>Declarative</a:t>
            </a:r>
            <a:endParaRPr lang="es-MX" dirty="0"/>
          </a:p>
        </p:txBody>
      </p:sp>
      <p:sp>
        <p:nvSpPr>
          <p:cNvPr id="4" name="Rectángulo redondeado 3"/>
          <p:cNvSpPr/>
          <p:nvPr/>
        </p:nvSpPr>
        <p:spPr>
          <a:xfrm>
            <a:off x="520701" y="22987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Imperative</a:t>
            </a:r>
            <a:endParaRPr lang="es-MX" dirty="0"/>
          </a:p>
        </p:txBody>
      </p:sp>
      <p:sp>
        <p:nvSpPr>
          <p:cNvPr id="5" name="Rectángulo redondeado 4"/>
          <p:cNvSpPr/>
          <p:nvPr/>
        </p:nvSpPr>
        <p:spPr>
          <a:xfrm>
            <a:off x="520700" y="49149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Declarative</a:t>
            </a:r>
            <a:endParaRPr lang="es-MX" dirty="0"/>
          </a:p>
        </p:txBody>
      </p:sp>
      <p:cxnSp>
        <p:nvCxnSpPr>
          <p:cNvPr id="7" name="Conector recto 6"/>
          <p:cNvCxnSpPr/>
          <p:nvPr/>
        </p:nvCxnSpPr>
        <p:spPr>
          <a:xfrm flipV="1">
            <a:off x="419100" y="4137023"/>
            <a:ext cx="11023600" cy="254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2"/>
          <a:stretch>
            <a:fillRect/>
          </a:stretch>
        </p:blipFill>
        <p:spPr>
          <a:xfrm>
            <a:off x="3797300" y="1804987"/>
            <a:ext cx="5486400" cy="1495425"/>
          </a:xfrm>
          <a:prstGeom prst="rect">
            <a:avLst/>
          </a:prstGeom>
        </p:spPr>
      </p:pic>
      <p:pic>
        <p:nvPicPr>
          <p:cNvPr id="9" name="Imagen 8"/>
          <p:cNvPicPr>
            <a:picLocks noChangeAspect="1"/>
          </p:cNvPicPr>
          <p:nvPr/>
        </p:nvPicPr>
        <p:blipFill>
          <a:blip r:embed="rId3"/>
          <a:stretch>
            <a:fillRect/>
          </a:stretch>
        </p:blipFill>
        <p:spPr>
          <a:xfrm>
            <a:off x="3927476" y="4492625"/>
            <a:ext cx="2209800" cy="1352550"/>
          </a:xfrm>
          <a:prstGeom prst="rect">
            <a:avLst/>
          </a:prstGeom>
        </p:spPr>
      </p:pic>
      <p:pic>
        <p:nvPicPr>
          <p:cNvPr id="10" name="Imagen 9"/>
          <p:cNvPicPr>
            <a:picLocks noChangeAspect="1"/>
          </p:cNvPicPr>
          <p:nvPr/>
        </p:nvPicPr>
        <p:blipFill>
          <a:blip r:embed="rId4"/>
          <a:stretch>
            <a:fillRect/>
          </a:stretch>
        </p:blipFill>
        <p:spPr>
          <a:xfrm>
            <a:off x="3797300" y="1358900"/>
            <a:ext cx="3762375" cy="2667000"/>
          </a:xfrm>
          <a:prstGeom prst="rect">
            <a:avLst/>
          </a:prstGeom>
        </p:spPr>
      </p:pic>
      <p:pic>
        <p:nvPicPr>
          <p:cNvPr id="11" name="Imagen 10"/>
          <p:cNvPicPr>
            <a:picLocks noChangeAspect="1"/>
          </p:cNvPicPr>
          <p:nvPr/>
        </p:nvPicPr>
        <p:blipFill>
          <a:blip r:embed="rId5"/>
          <a:stretch>
            <a:fillRect/>
          </a:stretch>
        </p:blipFill>
        <p:spPr>
          <a:xfrm>
            <a:off x="7559675" y="4273546"/>
            <a:ext cx="2562225" cy="2409825"/>
          </a:xfrm>
          <a:prstGeom prst="rect">
            <a:avLst/>
          </a:prstGeom>
        </p:spPr>
      </p:pic>
      <p:pic>
        <p:nvPicPr>
          <p:cNvPr id="12" name="Imagen 11"/>
          <p:cNvPicPr>
            <a:picLocks noChangeAspect="1"/>
          </p:cNvPicPr>
          <p:nvPr/>
        </p:nvPicPr>
        <p:blipFill>
          <a:blip r:embed="rId6"/>
          <a:stretch>
            <a:fillRect/>
          </a:stretch>
        </p:blipFill>
        <p:spPr>
          <a:xfrm>
            <a:off x="3927476" y="4383083"/>
            <a:ext cx="2924175" cy="2190750"/>
          </a:xfrm>
          <a:prstGeom prst="rect">
            <a:avLst/>
          </a:prstGeom>
        </p:spPr>
      </p:pic>
      <p:pic>
        <p:nvPicPr>
          <p:cNvPr id="13" name="Imagen 12"/>
          <p:cNvPicPr>
            <a:picLocks noChangeAspect="1"/>
          </p:cNvPicPr>
          <p:nvPr/>
        </p:nvPicPr>
        <p:blipFill>
          <a:blip r:embed="rId5"/>
          <a:stretch>
            <a:fillRect/>
          </a:stretch>
        </p:blipFill>
        <p:spPr>
          <a:xfrm>
            <a:off x="7559674" y="1487487"/>
            <a:ext cx="2562225" cy="2409825"/>
          </a:xfrm>
          <a:prstGeom prst="rect">
            <a:avLst/>
          </a:prstGeom>
        </p:spPr>
      </p:pic>
    </p:spTree>
    <p:extLst>
      <p:ext uri="{BB962C8B-B14F-4D97-AF65-F5344CB8AC3E}">
        <p14:creationId xmlns:p14="http://schemas.microsoft.com/office/powerpoint/2010/main" val="7975636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Kubectl</a:t>
            </a:r>
            <a:r>
              <a:rPr lang="es-MX" dirty="0" smtClean="0"/>
              <a:t> </a:t>
            </a:r>
            <a:r>
              <a:rPr lang="es-MX" dirty="0" err="1" smtClean="0"/>
              <a:t>Apply</a:t>
            </a:r>
            <a:r>
              <a:rPr lang="es-MX" dirty="0" smtClean="0"/>
              <a:t> </a:t>
            </a:r>
            <a:r>
              <a:rPr lang="es-MX" dirty="0" err="1" smtClean="0"/>
              <a:t>Command</a:t>
            </a:r>
            <a:endParaRPr lang="es-MX" dirty="0"/>
          </a:p>
        </p:txBody>
      </p:sp>
      <p:pic>
        <p:nvPicPr>
          <p:cNvPr id="4" name="Imagen 3"/>
          <p:cNvPicPr>
            <a:picLocks noChangeAspect="1"/>
          </p:cNvPicPr>
          <p:nvPr/>
        </p:nvPicPr>
        <p:blipFill rotWithShape="1">
          <a:blip r:embed="rId2"/>
          <a:srcRect t="658"/>
          <a:stretch/>
        </p:blipFill>
        <p:spPr>
          <a:xfrm>
            <a:off x="946150" y="1536700"/>
            <a:ext cx="10295650" cy="4559300"/>
          </a:xfrm>
          <a:prstGeom prst="rect">
            <a:avLst/>
          </a:prstGeom>
        </p:spPr>
      </p:pic>
    </p:spTree>
    <p:extLst>
      <p:ext uri="{BB962C8B-B14F-4D97-AF65-F5344CB8AC3E}">
        <p14:creationId xmlns:p14="http://schemas.microsoft.com/office/powerpoint/2010/main" val="3267284605"/>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a:t>
            </a:r>
            <a:endParaRPr lang="es-MX" dirty="0"/>
          </a:p>
        </p:txBody>
      </p:sp>
      <p:pic>
        <p:nvPicPr>
          <p:cNvPr id="4" name="Imagen 3"/>
          <p:cNvPicPr>
            <a:picLocks noChangeAspect="1"/>
          </p:cNvPicPr>
          <p:nvPr/>
        </p:nvPicPr>
        <p:blipFill>
          <a:blip r:embed="rId2"/>
          <a:stretch>
            <a:fillRect/>
          </a:stretch>
        </p:blipFill>
        <p:spPr>
          <a:xfrm>
            <a:off x="1206500" y="1655158"/>
            <a:ext cx="9224641" cy="4644042"/>
          </a:xfrm>
          <a:prstGeom prst="rect">
            <a:avLst/>
          </a:prstGeom>
        </p:spPr>
      </p:pic>
    </p:spTree>
    <p:extLst>
      <p:ext uri="{BB962C8B-B14F-4D97-AF65-F5344CB8AC3E}">
        <p14:creationId xmlns:p14="http://schemas.microsoft.com/office/powerpoint/2010/main" val="1764268576"/>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Introducción a </a:t>
            </a:r>
            <a:r>
              <a:rPr lang="es-MX" dirty="0" err="1" smtClean="0"/>
              <a:t>docker</a:t>
            </a:r>
            <a:r>
              <a:rPr lang="es-MX" dirty="0" smtClean="0"/>
              <a:t> </a:t>
            </a:r>
            <a:r>
              <a:rPr lang="es-MX" dirty="0" err="1" smtClean="0"/>
              <a:t>storage</a:t>
            </a:r>
            <a:endParaRPr lang="es-MX" dirty="0"/>
          </a:p>
        </p:txBody>
      </p:sp>
      <p:cxnSp>
        <p:nvCxnSpPr>
          <p:cNvPr id="11" name="Conector recto 10"/>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uadroTexto 11"/>
          <p:cNvSpPr txBox="1"/>
          <p:nvPr/>
        </p:nvSpPr>
        <p:spPr>
          <a:xfrm>
            <a:off x="1701801" y="3149600"/>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13" name="CuadroTexto 12"/>
          <p:cNvSpPr txBox="1"/>
          <p:nvPr/>
        </p:nvSpPr>
        <p:spPr>
          <a:xfrm>
            <a:off x="7220038" y="3149600"/>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Tree>
    <p:extLst>
      <p:ext uri="{BB962C8B-B14F-4D97-AF65-F5344CB8AC3E}">
        <p14:creationId xmlns:p14="http://schemas.microsoft.com/office/powerpoint/2010/main" val="3285998537"/>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138357" y="1744539"/>
            <a:ext cx="1287532" cy="369332"/>
          </a:xfrm>
          <a:prstGeom prst="rect">
            <a:avLst/>
          </a:prstGeom>
          <a:noFill/>
        </p:spPr>
        <p:txBody>
          <a:bodyPr wrap="none" rtlCol="0">
            <a:spAutoFit/>
          </a:bodyPr>
          <a:lstStyle/>
          <a:p>
            <a:r>
              <a:rPr lang="es-MX" dirty="0" err="1" smtClean="0"/>
              <a:t>Filesystem</a:t>
            </a:r>
            <a:endParaRPr lang="es-MX" dirty="0"/>
          </a:p>
        </p:txBody>
      </p:sp>
      <p:grpSp>
        <p:nvGrpSpPr>
          <p:cNvPr id="11" name="Grupo 10"/>
          <p:cNvGrpSpPr/>
          <p:nvPr/>
        </p:nvGrpSpPr>
        <p:grpSpPr>
          <a:xfrm>
            <a:off x="632674" y="2260437"/>
            <a:ext cx="2321839" cy="1477328"/>
            <a:chOff x="917351" y="2743200"/>
            <a:chExt cx="2321839" cy="1477328"/>
          </a:xfrm>
        </p:grpSpPr>
        <p:sp>
          <p:nvSpPr>
            <p:cNvPr id="5" name="CuadroTexto 4"/>
            <p:cNvSpPr txBox="1"/>
            <p:nvPr/>
          </p:nvSpPr>
          <p:spPr>
            <a:xfrm>
              <a:off x="1066800" y="2743200"/>
              <a:ext cx="2172390" cy="1477328"/>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aufs</a:t>
              </a:r>
              <a:endParaRPr lang="es-MX" dirty="0" smtClean="0"/>
            </a:p>
            <a:p>
              <a:r>
                <a:rPr lang="es-MX" dirty="0"/>
                <a:t>	</a:t>
              </a:r>
              <a:r>
                <a:rPr lang="es-MX" dirty="0" err="1" smtClean="0"/>
                <a:t>containers</a:t>
              </a:r>
              <a:endParaRPr lang="es-MX" dirty="0" smtClean="0"/>
            </a:p>
            <a:p>
              <a:r>
                <a:rPr lang="es-MX" dirty="0" smtClean="0"/>
                <a:t>	</a:t>
              </a:r>
              <a:r>
                <a:rPr lang="es-MX" dirty="0" err="1" smtClean="0"/>
                <a:t>image</a:t>
              </a:r>
              <a:endParaRPr lang="es-MX" dirty="0" smtClean="0"/>
            </a:p>
            <a:p>
              <a:r>
                <a:rPr lang="es-MX" dirty="0"/>
                <a:t>	</a:t>
              </a:r>
              <a:r>
                <a:rPr lang="es-MX" dirty="0" err="1" smtClean="0"/>
                <a:t>volumes</a:t>
              </a:r>
              <a:endParaRPr lang="es-MX" dirty="0"/>
            </a:p>
          </p:txBody>
        </p:sp>
        <p:pic>
          <p:nvPicPr>
            <p:cNvPr id="6" name="Imagen 5"/>
            <p:cNvPicPr>
              <a:picLocks noChangeAspect="1"/>
            </p:cNvPicPr>
            <p:nvPr/>
          </p:nvPicPr>
          <p:blipFill>
            <a:blip r:embed="rId2"/>
            <a:stretch>
              <a:fillRect/>
            </a:stretch>
          </p:blipFill>
          <p:spPr>
            <a:xfrm>
              <a:off x="917351" y="2819400"/>
              <a:ext cx="228825" cy="228600"/>
            </a:xfrm>
            <a:prstGeom prst="rect">
              <a:avLst/>
            </a:prstGeom>
          </p:spPr>
        </p:pic>
        <p:pic>
          <p:nvPicPr>
            <p:cNvPr id="7" name="Imagen 6"/>
            <p:cNvPicPr>
              <a:picLocks noChangeAspect="1"/>
            </p:cNvPicPr>
            <p:nvPr/>
          </p:nvPicPr>
          <p:blipFill>
            <a:blip r:embed="rId2"/>
            <a:stretch>
              <a:fillRect/>
            </a:stretch>
          </p:blipFill>
          <p:spPr>
            <a:xfrm>
              <a:off x="1782720" y="3107212"/>
              <a:ext cx="228825" cy="228600"/>
            </a:xfrm>
            <a:prstGeom prst="rect">
              <a:avLst/>
            </a:prstGeom>
          </p:spPr>
        </p:pic>
        <p:pic>
          <p:nvPicPr>
            <p:cNvPr id="8" name="Imagen 7"/>
            <p:cNvPicPr>
              <a:picLocks noChangeAspect="1"/>
            </p:cNvPicPr>
            <p:nvPr/>
          </p:nvPicPr>
          <p:blipFill>
            <a:blip r:embed="rId2"/>
            <a:stretch>
              <a:fillRect/>
            </a:stretch>
          </p:blipFill>
          <p:spPr>
            <a:xfrm>
              <a:off x="1782719" y="3409870"/>
              <a:ext cx="228825" cy="228600"/>
            </a:xfrm>
            <a:prstGeom prst="rect">
              <a:avLst/>
            </a:prstGeom>
          </p:spPr>
        </p:pic>
        <p:pic>
          <p:nvPicPr>
            <p:cNvPr id="9" name="Imagen 8"/>
            <p:cNvPicPr>
              <a:picLocks noChangeAspect="1"/>
            </p:cNvPicPr>
            <p:nvPr/>
          </p:nvPicPr>
          <p:blipFill>
            <a:blip r:embed="rId2"/>
            <a:stretch>
              <a:fillRect/>
            </a:stretch>
          </p:blipFill>
          <p:spPr>
            <a:xfrm>
              <a:off x="1782719" y="3649026"/>
              <a:ext cx="228825" cy="228600"/>
            </a:xfrm>
            <a:prstGeom prst="rect">
              <a:avLst/>
            </a:prstGeom>
          </p:spPr>
        </p:pic>
        <p:pic>
          <p:nvPicPr>
            <p:cNvPr id="10" name="Imagen 9"/>
            <p:cNvPicPr>
              <a:picLocks noChangeAspect="1"/>
            </p:cNvPicPr>
            <p:nvPr/>
          </p:nvPicPr>
          <p:blipFill>
            <a:blip r:embed="rId2"/>
            <a:stretch>
              <a:fillRect/>
            </a:stretch>
          </p:blipFill>
          <p:spPr>
            <a:xfrm>
              <a:off x="1782719" y="3932633"/>
              <a:ext cx="228825" cy="228600"/>
            </a:xfrm>
            <a:prstGeom prst="rect">
              <a:avLst/>
            </a:prstGeom>
          </p:spPr>
        </p:pic>
      </p:grpSp>
      <p:sp>
        <p:nvSpPr>
          <p:cNvPr id="12" name="CuadroTexto 11"/>
          <p:cNvSpPr txBox="1"/>
          <p:nvPr/>
        </p:nvSpPr>
        <p:spPr>
          <a:xfrm>
            <a:off x="3103962" y="1750743"/>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pic>
        <p:nvPicPr>
          <p:cNvPr id="13" name="Imagen 12"/>
          <p:cNvPicPr>
            <a:picLocks noChangeAspect="1"/>
          </p:cNvPicPr>
          <p:nvPr/>
        </p:nvPicPr>
        <p:blipFill>
          <a:blip r:embed="rId3"/>
          <a:stretch>
            <a:fillRect/>
          </a:stretch>
        </p:blipFill>
        <p:spPr>
          <a:xfrm>
            <a:off x="3168366" y="2294538"/>
            <a:ext cx="3962400" cy="1619250"/>
          </a:xfrm>
          <a:prstGeom prst="rect">
            <a:avLst/>
          </a:prstGeom>
        </p:spPr>
      </p:pic>
      <p:pic>
        <p:nvPicPr>
          <p:cNvPr id="15" name="Imagen 14"/>
          <p:cNvPicPr>
            <a:picLocks noChangeAspect="1"/>
          </p:cNvPicPr>
          <p:nvPr/>
        </p:nvPicPr>
        <p:blipFill rotWithShape="1">
          <a:blip r:embed="rId4"/>
          <a:srcRect t="12667"/>
          <a:stretch/>
        </p:blipFill>
        <p:spPr>
          <a:xfrm>
            <a:off x="3168366" y="4214543"/>
            <a:ext cx="3324225" cy="207962"/>
          </a:xfrm>
          <a:prstGeom prst="rect">
            <a:avLst/>
          </a:prstGeom>
        </p:spPr>
      </p:pic>
      <p:pic>
        <p:nvPicPr>
          <p:cNvPr id="16" name="Imagen 15"/>
          <p:cNvPicPr>
            <a:picLocks noChangeAspect="1"/>
          </p:cNvPicPr>
          <p:nvPr/>
        </p:nvPicPr>
        <p:blipFill>
          <a:blip r:embed="rId5"/>
          <a:stretch>
            <a:fillRect/>
          </a:stretch>
        </p:blipFill>
        <p:spPr>
          <a:xfrm>
            <a:off x="3177891" y="4613722"/>
            <a:ext cx="3314700" cy="219075"/>
          </a:xfrm>
          <a:prstGeom prst="rect">
            <a:avLst/>
          </a:prstGeom>
        </p:spPr>
      </p:pic>
      <p:pic>
        <p:nvPicPr>
          <p:cNvPr id="17" name="Imagen 16"/>
          <p:cNvPicPr>
            <a:picLocks noChangeAspect="1"/>
          </p:cNvPicPr>
          <p:nvPr/>
        </p:nvPicPr>
        <p:blipFill>
          <a:blip r:embed="rId6"/>
          <a:stretch>
            <a:fillRect/>
          </a:stretch>
        </p:blipFill>
        <p:spPr>
          <a:xfrm>
            <a:off x="3196941" y="5019504"/>
            <a:ext cx="3295650" cy="209550"/>
          </a:xfrm>
          <a:prstGeom prst="rect">
            <a:avLst/>
          </a:prstGeom>
        </p:spPr>
      </p:pic>
      <p:pic>
        <p:nvPicPr>
          <p:cNvPr id="18" name="Imagen 17"/>
          <p:cNvPicPr>
            <a:picLocks noChangeAspect="1"/>
          </p:cNvPicPr>
          <p:nvPr/>
        </p:nvPicPr>
        <p:blipFill rotWithShape="1">
          <a:blip r:embed="rId7"/>
          <a:srcRect t="13029" b="1"/>
          <a:stretch/>
        </p:blipFill>
        <p:spPr>
          <a:xfrm>
            <a:off x="3168365" y="5445547"/>
            <a:ext cx="3324225" cy="198813"/>
          </a:xfrm>
          <a:prstGeom prst="rect">
            <a:avLst/>
          </a:prstGeom>
        </p:spPr>
      </p:pic>
      <p:pic>
        <p:nvPicPr>
          <p:cNvPr id="19" name="Imagen 18"/>
          <p:cNvPicPr>
            <a:picLocks noChangeAspect="1"/>
          </p:cNvPicPr>
          <p:nvPr/>
        </p:nvPicPr>
        <p:blipFill rotWithShape="1">
          <a:blip r:embed="rId8"/>
          <a:srcRect t="15867" b="11525"/>
          <a:stretch/>
        </p:blipFill>
        <p:spPr>
          <a:xfrm>
            <a:off x="3168364" y="5854336"/>
            <a:ext cx="3324225" cy="193639"/>
          </a:xfrm>
          <a:prstGeom prst="rect">
            <a:avLst/>
          </a:prstGeom>
        </p:spPr>
      </p:pic>
      <p:pic>
        <p:nvPicPr>
          <p:cNvPr id="20" name="Imagen 19"/>
          <p:cNvPicPr>
            <a:picLocks noChangeAspect="1"/>
          </p:cNvPicPr>
          <p:nvPr/>
        </p:nvPicPr>
        <p:blipFill>
          <a:blip r:embed="rId9"/>
          <a:stretch>
            <a:fillRect/>
          </a:stretch>
        </p:blipFill>
        <p:spPr>
          <a:xfrm>
            <a:off x="7750177" y="2294538"/>
            <a:ext cx="3914775" cy="1609725"/>
          </a:xfrm>
          <a:prstGeom prst="rect">
            <a:avLst/>
          </a:prstGeom>
        </p:spPr>
      </p:pic>
      <p:pic>
        <p:nvPicPr>
          <p:cNvPr id="21" name="Imagen 20"/>
          <p:cNvPicPr>
            <a:picLocks noChangeAspect="1"/>
          </p:cNvPicPr>
          <p:nvPr/>
        </p:nvPicPr>
        <p:blipFill>
          <a:blip r:embed="rId10"/>
          <a:stretch>
            <a:fillRect/>
          </a:stretch>
        </p:blipFill>
        <p:spPr>
          <a:xfrm>
            <a:off x="7750177" y="4208342"/>
            <a:ext cx="3276600" cy="200025"/>
          </a:xfrm>
          <a:prstGeom prst="rect">
            <a:avLst/>
          </a:prstGeom>
        </p:spPr>
      </p:pic>
      <p:pic>
        <p:nvPicPr>
          <p:cNvPr id="22" name="Imagen 21"/>
          <p:cNvPicPr>
            <a:picLocks noChangeAspect="1"/>
          </p:cNvPicPr>
          <p:nvPr/>
        </p:nvPicPr>
        <p:blipFill>
          <a:blip r:embed="rId11"/>
          <a:stretch>
            <a:fillRect/>
          </a:stretch>
        </p:blipFill>
        <p:spPr>
          <a:xfrm>
            <a:off x="7750177" y="4613722"/>
            <a:ext cx="3333750" cy="219075"/>
          </a:xfrm>
          <a:prstGeom prst="rect">
            <a:avLst/>
          </a:prstGeom>
        </p:spPr>
      </p:pic>
      <p:pic>
        <p:nvPicPr>
          <p:cNvPr id="23" name="Imagen 22"/>
          <p:cNvPicPr>
            <a:picLocks noChangeAspect="1"/>
          </p:cNvPicPr>
          <p:nvPr/>
        </p:nvPicPr>
        <p:blipFill>
          <a:blip r:embed="rId12"/>
          <a:stretch>
            <a:fillRect/>
          </a:stretch>
        </p:blipFill>
        <p:spPr>
          <a:xfrm>
            <a:off x="7754399" y="5023335"/>
            <a:ext cx="3305175" cy="200025"/>
          </a:xfrm>
          <a:prstGeom prst="rect">
            <a:avLst/>
          </a:prstGeom>
        </p:spPr>
      </p:pic>
      <p:pic>
        <p:nvPicPr>
          <p:cNvPr id="24" name="Imagen 23"/>
          <p:cNvPicPr>
            <a:picLocks noChangeAspect="1"/>
          </p:cNvPicPr>
          <p:nvPr/>
        </p:nvPicPr>
        <p:blipFill rotWithShape="1">
          <a:blip r:embed="rId13"/>
          <a:srcRect t="10650" b="12473"/>
          <a:stretch/>
        </p:blipFill>
        <p:spPr>
          <a:xfrm>
            <a:off x="7740652" y="5450968"/>
            <a:ext cx="3295650" cy="197708"/>
          </a:xfrm>
          <a:prstGeom prst="rect">
            <a:avLst/>
          </a:prstGeom>
        </p:spPr>
      </p:pic>
      <p:pic>
        <p:nvPicPr>
          <p:cNvPr id="25" name="Imagen 24"/>
          <p:cNvPicPr>
            <a:picLocks noChangeAspect="1"/>
          </p:cNvPicPr>
          <p:nvPr/>
        </p:nvPicPr>
        <p:blipFill rotWithShape="1">
          <a:blip r:embed="rId14"/>
          <a:srcRect t="15649"/>
          <a:stretch/>
        </p:blipFill>
        <p:spPr>
          <a:xfrm>
            <a:off x="7759702" y="5856723"/>
            <a:ext cx="3324225" cy="184796"/>
          </a:xfrm>
          <a:prstGeom prst="rect">
            <a:avLst/>
          </a:prstGeom>
        </p:spPr>
      </p:pic>
    </p:spTree>
    <p:extLst>
      <p:ext uri="{BB962C8B-B14F-4D97-AF65-F5344CB8AC3E}">
        <p14:creationId xmlns:p14="http://schemas.microsoft.com/office/powerpoint/2010/main" val="28737686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pic>
        <p:nvPicPr>
          <p:cNvPr id="4" name="Imagen 3"/>
          <p:cNvPicPr>
            <a:picLocks noChangeAspect="1"/>
          </p:cNvPicPr>
          <p:nvPr/>
        </p:nvPicPr>
        <p:blipFill rotWithShape="1">
          <a:blip r:embed="rId2"/>
          <a:srcRect t="12667"/>
          <a:stretch/>
        </p:blipFill>
        <p:spPr>
          <a:xfrm>
            <a:off x="2398533" y="5892295"/>
            <a:ext cx="3324225" cy="207962"/>
          </a:xfrm>
          <a:prstGeom prst="rect">
            <a:avLst/>
          </a:prstGeom>
        </p:spPr>
      </p:pic>
      <p:pic>
        <p:nvPicPr>
          <p:cNvPr id="5" name="Imagen 4"/>
          <p:cNvPicPr>
            <a:picLocks noChangeAspect="1"/>
          </p:cNvPicPr>
          <p:nvPr/>
        </p:nvPicPr>
        <p:blipFill>
          <a:blip r:embed="rId3"/>
          <a:stretch>
            <a:fillRect/>
          </a:stretch>
        </p:blipFill>
        <p:spPr>
          <a:xfrm>
            <a:off x="2398533" y="5524139"/>
            <a:ext cx="3314700" cy="219075"/>
          </a:xfrm>
          <a:prstGeom prst="rect">
            <a:avLst/>
          </a:prstGeom>
        </p:spPr>
      </p:pic>
      <p:pic>
        <p:nvPicPr>
          <p:cNvPr id="6" name="Imagen 5"/>
          <p:cNvPicPr>
            <a:picLocks noChangeAspect="1"/>
          </p:cNvPicPr>
          <p:nvPr/>
        </p:nvPicPr>
        <p:blipFill>
          <a:blip r:embed="rId4"/>
          <a:stretch>
            <a:fillRect/>
          </a:stretch>
        </p:blipFill>
        <p:spPr>
          <a:xfrm>
            <a:off x="2398533" y="5135274"/>
            <a:ext cx="3295650" cy="209550"/>
          </a:xfrm>
          <a:prstGeom prst="rect">
            <a:avLst/>
          </a:prstGeom>
        </p:spPr>
      </p:pic>
      <p:pic>
        <p:nvPicPr>
          <p:cNvPr id="7" name="Imagen 6"/>
          <p:cNvPicPr>
            <a:picLocks noChangeAspect="1"/>
          </p:cNvPicPr>
          <p:nvPr/>
        </p:nvPicPr>
        <p:blipFill rotWithShape="1">
          <a:blip r:embed="rId5"/>
          <a:srcRect t="13029" b="1"/>
          <a:stretch/>
        </p:blipFill>
        <p:spPr>
          <a:xfrm>
            <a:off x="2398533" y="4746392"/>
            <a:ext cx="3324225" cy="198813"/>
          </a:xfrm>
          <a:prstGeom prst="rect">
            <a:avLst/>
          </a:prstGeom>
        </p:spPr>
      </p:pic>
      <p:pic>
        <p:nvPicPr>
          <p:cNvPr id="8" name="Imagen 7"/>
          <p:cNvPicPr>
            <a:picLocks noChangeAspect="1"/>
          </p:cNvPicPr>
          <p:nvPr/>
        </p:nvPicPr>
        <p:blipFill rotWithShape="1">
          <a:blip r:embed="rId6"/>
          <a:srcRect t="15867" b="11525"/>
          <a:stretch/>
        </p:blipFill>
        <p:spPr>
          <a:xfrm>
            <a:off x="2398533" y="4406921"/>
            <a:ext cx="3324225" cy="193639"/>
          </a:xfrm>
          <a:prstGeom prst="rect">
            <a:avLst/>
          </a:prstGeom>
        </p:spPr>
      </p:pic>
      <p:sp>
        <p:nvSpPr>
          <p:cNvPr id="9" name="CuadroTexto 8"/>
          <p:cNvSpPr txBox="1"/>
          <p:nvPr/>
        </p:nvSpPr>
        <p:spPr>
          <a:xfrm>
            <a:off x="224838" y="1515964"/>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sp>
        <p:nvSpPr>
          <p:cNvPr id="10" name="Rectángulo 9"/>
          <p:cNvSpPr/>
          <p:nvPr/>
        </p:nvSpPr>
        <p:spPr>
          <a:xfrm>
            <a:off x="211020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1" name="CuadroTexto 10"/>
          <p:cNvSpPr txBox="1"/>
          <p:nvPr/>
        </p:nvSpPr>
        <p:spPr>
          <a:xfrm>
            <a:off x="224838" y="5055383"/>
            <a:ext cx="1505540" cy="369332"/>
          </a:xfrm>
          <a:prstGeom prst="rect">
            <a:avLst/>
          </a:prstGeom>
          <a:noFill/>
        </p:spPr>
        <p:txBody>
          <a:bodyPr wrap="none" rtlCol="0">
            <a:spAutoFit/>
          </a:bodyPr>
          <a:lstStyle/>
          <a:p>
            <a:r>
              <a:rPr lang="es-MX" dirty="0" err="1" smtClean="0"/>
              <a:t>Image</a:t>
            </a:r>
            <a:r>
              <a:rPr lang="es-MX" dirty="0" smtClean="0"/>
              <a:t> </a:t>
            </a:r>
            <a:r>
              <a:rPr lang="es-MX" dirty="0" err="1" smtClean="0"/>
              <a:t>layers</a:t>
            </a:r>
            <a:endParaRPr lang="es-MX" dirty="0"/>
          </a:p>
        </p:txBody>
      </p:sp>
      <p:pic>
        <p:nvPicPr>
          <p:cNvPr id="12" name="Imagen 11"/>
          <p:cNvPicPr>
            <a:picLocks noChangeAspect="1"/>
          </p:cNvPicPr>
          <p:nvPr/>
        </p:nvPicPr>
        <p:blipFill rotWithShape="1">
          <a:blip r:embed="rId7"/>
          <a:srcRect t="1" b="17364"/>
          <a:stretch/>
        </p:blipFill>
        <p:spPr>
          <a:xfrm>
            <a:off x="2398533" y="2965983"/>
            <a:ext cx="3200400" cy="181032"/>
          </a:xfrm>
          <a:prstGeom prst="rect">
            <a:avLst/>
          </a:prstGeom>
        </p:spPr>
      </p:pic>
      <p:sp>
        <p:nvSpPr>
          <p:cNvPr id="13" name="Rectángulo 12"/>
          <p:cNvSpPr/>
          <p:nvPr/>
        </p:nvSpPr>
        <p:spPr>
          <a:xfrm>
            <a:off x="211020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4" name="CuadroTexto 13"/>
          <p:cNvSpPr txBox="1"/>
          <p:nvPr/>
        </p:nvSpPr>
        <p:spPr>
          <a:xfrm>
            <a:off x="224838" y="2813530"/>
            <a:ext cx="1749197" cy="369332"/>
          </a:xfrm>
          <a:prstGeom prst="rect">
            <a:avLst/>
          </a:prstGeom>
          <a:noFill/>
        </p:spPr>
        <p:txBody>
          <a:bodyPr wrap="none" rtlCol="0">
            <a:spAutoFit/>
          </a:bodyPr>
          <a:lstStyle/>
          <a:p>
            <a:r>
              <a:rPr lang="es-MX" dirty="0" err="1" smtClean="0"/>
              <a:t>Container</a:t>
            </a:r>
            <a:r>
              <a:rPr lang="es-MX" dirty="0" smtClean="0"/>
              <a:t> </a:t>
            </a:r>
            <a:r>
              <a:rPr lang="es-MX" dirty="0" err="1" smtClean="0"/>
              <a:t>layer</a:t>
            </a:r>
            <a:endParaRPr lang="es-MX" dirty="0"/>
          </a:p>
        </p:txBody>
      </p:sp>
      <p:sp>
        <p:nvSpPr>
          <p:cNvPr id="15" name="Rectángulo 14"/>
          <p:cNvSpPr/>
          <p:nvPr/>
        </p:nvSpPr>
        <p:spPr>
          <a:xfrm>
            <a:off x="736594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6" name="Rectángulo 15"/>
          <p:cNvSpPr/>
          <p:nvPr/>
        </p:nvSpPr>
        <p:spPr>
          <a:xfrm>
            <a:off x="736594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7" name="Rectángulo 16"/>
          <p:cNvSpPr/>
          <p:nvPr/>
        </p:nvSpPr>
        <p:spPr>
          <a:xfrm>
            <a:off x="9984261" y="2863318"/>
            <a:ext cx="1000898" cy="49808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Temp.txt</a:t>
            </a:r>
            <a:endParaRPr lang="es-MX" sz="1600" dirty="0"/>
          </a:p>
        </p:txBody>
      </p:sp>
      <p:sp>
        <p:nvSpPr>
          <p:cNvPr id="18" name="Rectángulo 17"/>
          <p:cNvSpPr/>
          <p:nvPr/>
        </p:nvSpPr>
        <p:spPr>
          <a:xfrm>
            <a:off x="7690023" y="4497351"/>
            <a:ext cx="1000898" cy="498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19" name="Rectángulo 18"/>
          <p:cNvSpPr/>
          <p:nvPr/>
        </p:nvSpPr>
        <p:spPr>
          <a:xfrm>
            <a:off x="7644715" y="2877071"/>
            <a:ext cx="1000898" cy="498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20" name="CuadroTexto 19"/>
          <p:cNvSpPr txBox="1"/>
          <p:nvPr/>
        </p:nvSpPr>
        <p:spPr>
          <a:xfrm>
            <a:off x="8464802" y="1752503"/>
            <a:ext cx="1719381" cy="369332"/>
          </a:xfrm>
          <a:prstGeom prst="rect">
            <a:avLst/>
          </a:prstGeom>
          <a:noFill/>
        </p:spPr>
        <p:txBody>
          <a:bodyPr wrap="none" rtlCol="0">
            <a:spAutoFit/>
          </a:bodyPr>
          <a:lstStyle/>
          <a:p>
            <a:r>
              <a:rPr lang="es-MX" dirty="0" err="1" smtClean="0"/>
              <a:t>Copy-On-Write</a:t>
            </a:r>
            <a:endParaRPr lang="es-MX" dirty="0"/>
          </a:p>
        </p:txBody>
      </p:sp>
    </p:spTree>
    <p:extLst>
      <p:ext uri="{BB962C8B-B14F-4D97-AF65-F5344CB8AC3E}">
        <p14:creationId xmlns:p14="http://schemas.microsoft.com/office/powerpoint/2010/main" val="22118258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animBg="1"/>
      <p:bldP spid="16" grpId="0" animBg="1"/>
      <p:bldP spid="17" grpId="0" animBg="1"/>
      <p:bldP spid="18" grpId="0" animBg="1"/>
      <p:bldP spid="19"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224838" y="1515964"/>
            <a:ext cx="1069588" cy="369332"/>
          </a:xfrm>
          <a:prstGeom prst="rect">
            <a:avLst/>
          </a:prstGeom>
          <a:noFill/>
        </p:spPr>
        <p:txBody>
          <a:bodyPr wrap="none" rtlCol="0">
            <a:spAutoFit/>
          </a:bodyPr>
          <a:lstStyle/>
          <a:p>
            <a:r>
              <a:rPr lang="es-MX" dirty="0" err="1" smtClean="0"/>
              <a:t>Volumes</a:t>
            </a:r>
            <a:endParaRPr lang="es-MX" dirty="0"/>
          </a:p>
        </p:txBody>
      </p:sp>
      <p:sp>
        <p:nvSpPr>
          <p:cNvPr id="5" name="CuadroTexto 4"/>
          <p:cNvSpPr txBox="1"/>
          <p:nvPr/>
        </p:nvSpPr>
        <p:spPr>
          <a:xfrm>
            <a:off x="609601" y="2001795"/>
            <a:ext cx="2961502"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a:t>
            </a:r>
            <a:r>
              <a:rPr lang="es-MX" sz="1200" dirty="0" err="1" smtClean="0">
                <a:solidFill>
                  <a:schemeClr val="bg1">
                    <a:lumMod val="95000"/>
                  </a:schemeClr>
                </a:solidFill>
              </a:rPr>
              <a:t>volume</a:t>
            </a:r>
            <a:r>
              <a:rPr lang="es-MX" sz="1200" dirty="0" smtClean="0">
                <a:solidFill>
                  <a:schemeClr val="bg1">
                    <a:lumMod val="95000"/>
                  </a:schemeClr>
                </a:solidFill>
              </a:rPr>
              <a:t> </a:t>
            </a:r>
            <a:r>
              <a:rPr lang="es-MX" sz="1200" dirty="0" err="1" smtClean="0">
                <a:solidFill>
                  <a:schemeClr val="bg1">
                    <a:lumMod val="95000"/>
                  </a:schemeClr>
                </a:solidFill>
              </a:rPr>
              <a:t>create</a:t>
            </a:r>
            <a:r>
              <a:rPr lang="es-MX" sz="1200" dirty="0" smtClean="0">
                <a:solidFill>
                  <a:schemeClr val="bg1">
                    <a:lumMod val="95000"/>
                  </a:schemeClr>
                </a:solidFill>
              </a:rPr>
              <a:t> </a:t>
            </a:r>
            <a:r>
              <a:rPr lang="es-MX" sz="1200" dirty="0" err="1" smtClean="0">
                <a:solidFill>
                  <a:schemeClr val="bg1">
                    <a:lumMod val="95000"/>
                  </a:schemeClr>
                </a:solidFill>
              </a:rPr>
              <a:t>data_volume</a:t>
            </a:r>
            <a:endParaRPr lang="es-MX" sz="1200" dirty="0">
              <a:solidFill>
                <a:schemeClr val="bg1">
                  <a:lumMod val="95000"/>
                </a:schemeClr>
              </a:solidFill>
            </a:endParaRPr>
          </a:p>
        </p:txBody>
      </p:sp>
      <p:grpSp>
        <p:nvGrpSpPr>
          <p:cNvPr id="13" name="Grupo 12"/>
          <p:cNvGrpSpPr/>
          <p:nvPr/>
        </p:nvGrpSpPr>
        <p:grpSpPr>
          <a:xfrm>
            <a:off x="759632" y="2376183"/>
            <a:ext cx="2296191" cy="923330"/>
            <a:chOff x="632674" y="2260437"/>
            <a:chExt cx="2296191" cy="923330"/>
          </a:xfrm>
        </p:grpSpPr>
        <p:sp>
          <p:nvSpPr>
            <p:cNvPr id="7" name="CuadroTexto 6"/>
            <p:cNvSpPr txBox="1"/>
            <p:nvPr/>
          </p:nvSpPr>
          <p:spPr>
            <a:xfrm>
              <a:off x="782123" y="2260437"/>
              <a:ext cx="2146742" cy="923330"/>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volumes</a:t>
              </a:r>
              <a:endParaRPr lang="es-MX" dirty="0" smtClean="0"/>
            </a:p>
            <a:p>
              <a:r>
                <a:rPr lang="es-MX" dirty="0"/>
                <a:t> </a:t>
              </a:r>
              <a:r>
                <a:rPr lang="es-MX" dirty="0" smtClean="0"/>
                <a:t>         </a:t>
              </a:r>
              <a:r>
                <a:rPr lang="es-MX" dirty="0" err="1" smtClean="0"/>
                <a:t>data_volume</a:t>
              </a:r>
              <a:endParaRPr lang="es-MX" dirty="0" smtClean="0"/>
            </a:p>
          </p:txBody>
        </p:sp>
        <p:pic>
          <p:nvPicPr>
            <p:cNvPr id="8" name="Imagen 7"/>
            <p:cNvPicPr>
              <a:picLocks noChangeAspect="1"/>
            </p:cNvPicPr>
            <p:nvPr/>
          </p:nvPicPr>
          <p:blipFill>
            <a:blip r:embed="rId2"/>
            <a:stretch>
              <a:fillRect/>
            </a:stretch>
          </p:blipFill>
          <p:spPr>
            <a:xfrm>
              <a:off x="632674" y="2336637"/>
              <a:ext cx="228825" cy="228600"/>
            </a:xfrm>
            <a:prstGeom prst="rect">
              <a:avLst/>
            </a:prstGeom>
          </p:spPr>
        </p:pic>
        <p:pic>
          <p:nvPicPr>
            <p:cNvPr id="9" name="Imagen 8"/>
            <p:cNvPicPr>
              <a:picLocks noChangeAspect="1"/>
            </p:cNvPicPr>
            <p:nvPr/>
          </p:nvPicPr>
          <p:blipFill>
            <a:blip r:embed="rId2"/>
            <a:stretch>
              <a:fillRect/>
            </a:stretch>
          </p:blipFill>
          <p:spPr>
            <a:xfrm>
              <a:off x="907836" y="2638015"/>
              <a:ext cx="228825" cy="228600"/>
            </a:xfrm>
            <a:prstGeom prst="rect">
              <a:avLst/>
            </a:prstGeom>
          </p:spPr>
        </p:pic>
        <p:pic>
          <p:nvPicPr>
            <p:cNvPr id="10" name="Imagen 9"/>
            <p:cNvPicPr>
              <a:picLocks noChangeAspect="1"/>
            </p:cNvPicPr>
            <p:nvPr/>
          </p:nvPicPr>
          <p:blipFill>
            <a:blip r:embed="rId2"/>
            <a:stretch>
              <a:fillRect/>
            </a:stretch>
          </p:blipFill>
          <p:spPr>
            <a:xfrm>
              <a:off x="1201481" y="2902393"/>
              <a:ext cx="228825" cy="228600"/>
            </a:xfrm>
            <a:prstGeom prst="rect">
              <a:avLst/>
            </a:prstGeom>
          </p:spPr>
        </p:pic>
      </p:grpSp>
      <p:sp>
        <p:nvSpPr>
          <p:cNvPr id="14" name="Rectángulo 13"/>
          <p:cNvSpPr/>
          <p:nvPr/>
        </p:nvSpPr>
        <p:spPr>
          <a:xfrm>
            <a:off x="557959" y="5489793"/>
            <a:ext cx="4598341" cy="7655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FF0000"/>
                </a:solidFill>
              </a:rPr>
              <a:t>Solo Lectura</a:t>
            </a:r>
          </a:p>
          <a:p>
            <a:pPr algn="ctr"/>
            <a:endParaRPr lang="es-MX" sz="1600" dirty="0" smtClean="0">
              <a:solidFill>
                <a:srgbClr val="FF0000"/>
              </a:solidFill>
            </a:endParaRPr>
          </a:p>
          <a:p>
            <a:pPr algn="ctr"/>
            <a:r>
              <a:rPr lang="es-MX" sz="1600" dirty="0" err="1" smtClean="0">
                <a:solidFill>
                  <a:schemeClr val="tx1"/>
                </a:solidFill>
              </a:rPr>
              <a:t>mysql-image</a:t>
            </a:r>
            <a:r>
              <a:rPr lang="es-MX" sz="1600" dirty="0" smtClean="0">
                <a:solidFill>
                  <a:schemeClr val="tx1"/>
                </a:solidFill>
              </a:rPr>
              <a:t> </a:t>
            </a:r>
            <a:r>
              <a:rPr lang="es-MX" sz="1600" dirty="0" err="1" smtClean="0">
                <a:solidFill>
                  <a:schemeClr val="tx1"/>
                </a:solidFill>
              </a:rPr>
              <a:t>layer</a:t>
            </a:r>
            <a:endParaRPr lang="es-MX" sz="1600" dirty="0">
              <a:solidFill>
                <a:schemeClr val="tx1"/>
              </a:solidFill>
            </a:endParaRPr>
          </a:p>
        </p:txBody>
      </p:sp>
      <p:sp>
        <p:nvSpPr>
          <p:cNvPr id="15" name="Rectángulo 14"/>
          <p:cNvSpPr/>
          <p:nvPr/>
        </p:nvSpPr>
        <p:spPr>
          <a:xfrm>
            <a:off x="57913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16" name="Rectángulo 15"/>
          <p:cNvSpPr/>
          <p:nvPr/>
        </p:nvSpPr>
        <p:spPr>
          <a:xfrm>
            <a:off x="376141" y="3299514"/>
            <a:ext cx="4961978" cy="328663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solidFill>
                  <a:srgbClr val="00B0F0"/>
                </a:solidFill>
              </a:rPr>
              <a:t>Docker</a:t>
            </a:r>
            <a:r>
              <a:rPr lang="es-MX" dirty="0" smtClean="0">
                <a:solidFill>
                  <a:srgbClr val="00B0F0"/>
                </a:solidFill>
              </a:rPr>
              <a:t> host</a:t>
            </a:r>
            <a:endParaRPr lang="es-MX" dirty="0">
              <a:solidFill>
                <a:srgbClr val="00B0F0"/>
              </a:solidFill>
            </a:endParaRPr>
          </a:p>
        </p:txBody>
      </p:sp>
      <p:sp>
        <p:nvSpPr>
          <p:cNvPr id="18" name="Rectángulo 17"/>
          <p:cNvSpPr/>
          <p:nvPr/>
        </p:nvSpPr>
        <p:spPr>
          <a:xfrm>
            <a:off x="1328439" y="4538056"/>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a:t>
            </a:r>
            <a:r>
              <a:rPr lang="es-MX" sz="900" dirty="0" err="1" smtClean="0">
                <a:solidFill>
                  <a:schemeClr val="tx1"/>
                </a:solidFill>
              </a:rPr>
              <a:t>var</a:t>
            </a:r>
            <a:r>
              <a:rPr lang="es-MX" sz="900" dirty="0" smtClean="0">
                <a:solidFill>
                  <a:schemeClr val="tx1"/>
                </a:solidFill>
              </a:rPr>
              <a:t>/</a:t>
            </a:r>
            <a:r>
              <a:rPr lang="es-MX" sz="900" dirty="0" err="1" smtClean="0">
                <a:solidFill>
                  <a:schemeClr val="tx1"/>
                </a:solidFill>
              </a:rPr>
              <a:t>lib</a:t>
            </a:r>
            <a:r>
              <a:rPr lang="es-MX" sz="900" dirty="0" smtClean="0">
                <a:solidFill>
                  <a:schemeClr val="tx1"/>
                </a:solidFill>
              </a:rPr>
              <a:t>/</a:t>
            </a:r>
            <a:r>
              <a:rPr lang="es-MX" sz="900" dirty="0" err="1" smtClean="0">
                <a:solidFill>
                  <a:schemeClr val="tx1"/>
                </a:solidFill>
              </a:rPr>
              <a:t>docker</a:t>
            </a:r>
            <a:r>
              <a:rPr lang="es-MX" sz="900" dirty="0" smtClean="0">
                <a:solidFill>
                  <a:schemeClr val="tx1"/>
                </a:solidFill>
              </a:rPr>
              <a:t>/</a:t>
            </a:r>
            <a:r>
              <a:rPr lang="es-MX" sz="900" dirty="0" err="1" smtClean="0">
                <a:solidFill>
                  <a:schemeClr val="tx1"/>
                </a:solidFill>
              </a:rPr>
              <a:t>volumes</a:t>
            </a:r>
            <a:endParaRPr lang="es-MX" sz="900" dirty="0">
              <a:solidFill>
                <a:schemeClr val="tx1"/>
              </a:solidFill>
            </a:endParaRPr>
          </a:p>
        </p:txBody>
      </p:sp>
      <p:sp>
        <p:nvSpPr>
          <p:cNvPr id="19" name="Disco magnético 18"/>
          <p:cNvSpPr/>
          <p:nvPr/>
        </p:nvSpPr>
        <p:spPr>
          <a:xfrm>
            <a:off x="1432801" y="4660957"/>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1" name="Disco magnético 20"/>
          <p:cNvSpPr/>
          <p:nvPr/>
        </p:nvSpPr>
        <p:spPr>
          <a:xfrm>
            <a:off x="1449699" y="3713952"/>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2" name="Rectángulo 21"/>
          <p:cNvSpPr/>
          <p:nvPr/>
        </p:nvSpPr>
        <p:spPr>
          <a:xfrm>
            <a:off x="295862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23" name="Rectángulo 22"/>
          <p:cNvSpPr/>
          <p:nvPr/>
        </p:nvSpPr>
        <p:spPr>
          <a:xfrm>
            <a:off x="3741157" y="4529952"/>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//data</a:t>
            </a:r>
            <a:endParaRPr lang="es-MX" sz="900" dirty="0">
              <a:solidFill>
                <a:schemeClr val="tx1"/>
              </a:solidFill>
            </a:endParaRPr>
          </a:p>
        </p:txBody>
      </p:sp>
      <p:sp>
        <p:nvSpPr>
          <p:cNvPr id="24" name="Disco magnético 23"/>
          <p:cNvSpPr/>
          <p:nvPr/>
        </p:nvSpPr>
        <p:spPr>
          <a:xfrm>
            <a:off x="3845519" y="4652853"/>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5" name="Disco magnético 24"/>
          <p:cNvSpPr/>
          <p:nvPr/>
        </p:nvSpPr>
        <p:spPr>
          <a:xfrm>
            <a:off x="3845518" y="3745339"/>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6" name="CuadroTexto 25"/>
          <p:cNvSpPr txBox="1"/>
          <p:nvPr/>
        </p:nvSpPr>
        <p:spPr>
          <a:xfrm>
            <a:off x="5655277" y="2000341"/>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a:t>
            </a:r>
            <a:r>
              <a:rPr lang="es-MX" sz="1200" dirty="0" err="1" smtClean="0">
                <a:solidFill>
                  <a:schemeClr val="bg1">
                    <a:lumMod val="95000"/>
                  </a:schemeClr>
                </a:solidFill>
              </a:rPr>
              <a:t>data_volue</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7" name="CuadroTexto 26"/>
          <p:cNvSpPr txBox="1"/>
          <p:nvPr/>
        </p:nvSpPr>
        <p:spPr>
          <a:xfrm>
            <a:off x="5655277" y="2382956"/>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data_volue2:/</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8" name="CuadroTexto 27"/>
          <p:cNvSpPr txBox="1"/>
          <p:nvPr/>
        </p:nvSpPr>
        <p:spPr>
          <a:xfrm>
            <a:off x="5655277" y="2837848"/>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a:t>
            </a:r>
            <a:r>
              <a:rPr lang="es-MX" sz="1200" dirty="0" err="1" smtClean="0">
                <a:solidFill>
                  <a:schemeClr val="bg1">
                    <a:lumMod val="95000"/>
                  </a:schemeClr>
                </a:solidFill>
              </a:rPr>
              <a:t>mysql</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9" name="CuadroTexto 28"/>
          <p:cNvSpPr txBox="1"/>
          <p:nvPr/>
        </p:nvSpPr>
        <p:spPr>
          <a:xfrm>
            <a:off x="5655277" y="3290944"/>
            <a:ext cx="4773826"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0" name="CuadroTexto 29"/>
          <p:cNvSpPr txBox="1"/>
          <p:nvPr/>
        </p:nvSpPr>
        <p:spPr>
          <a:xfrm>
            <a:off x="5655276" y="4022259"/>
            <a:ext cx="5342237"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mysql,readonly</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1" name="CuadroTexto 30"/>
          <p:cNvSpPr txBox="1"/>
          <p:nvPr/>
        </p:nvSpPr>
        <p:spPr>
          <a:xfrm>
            <a:off x="5442481" y="4563406"/>
            <a:ext cx="5995296" cy="1969770"/>
          </a:xfrm>
          <a:prstGeom prst="rect">
            <a:avLst/>
          </a:prstGeom>
          <a:noFill/>
        </p:spPr>
        <p:txBody>
          <a:bodyPr wrap="none" rtlCol="0">
            <a:spAutoFit/>
          </a:bodyPr>
          <a:lstStyle/>
          <a:p>
            <a:pPr marL="742950" lvl="1" indent="-285750">
              <a:buFont typeface="Arial" panose="020B0604020202020204" pitchFamily="34" charset="0"/>
              <a:buChar char="•"/>
            </a:pPr>
            <a:r>
              <a:rPr lang="es-MX" dirty="0" smtClean="0"/>
              <a:t>AUFS</a:t>
            </a:r>
            <a:endParaRPr lang="es-MX" dirty="0"/>
          </a:p>
          <a:p>
            <a:pPr marL="742950" lvl="1" indent="-285750">
              <a:buFont typeface="Arial" panose="020B0604020202020204" pitchFamily="34" charset="0"/>
              <a:buChar char="•"/>
            </a:pPr>
            <a:r>
              <a:rPr lang="es-MX" dirty="0"/>
              <a:t>ZFS</a:t>
            </a:r>
          </a:p>
          <a:p>
            <a:pPr marL="742950" lvl="1" indent="-285750">
              <a:buFont typeface="Arial" panose="020B0604020202020204" pitchFamily="34" charset="0"/>
              <a:buChar char="•"/>
            </a:pPr>
            <a:r>
              <a:rPr lang="es-MX" dirty="0"/>
              <a:t>BTRFS</a:t>
            </a:r>
          </a:p>
          <a:p>
            <a:pPr marL="742950" lvl="1" indent="-285750">
              <a:buFont typeface="Arial" panose="020B0604020202020204" pitchFamily="34" charset="0"/>
              <a:buChar char="•"/>
            </a:pPr>
            <a:r>
              <a:rPr lang="es-MX" dirty="0" err="1"/>
              <a:t>Device</a:t>
            </a:r>
            <a:r>
              <a:rPr lang="es-MX" dirty="0"/>
              <a:t> </a:t>
            </a:r>
            <a:r>
              <a:rPr lang="es-MX" dirty="0" err="1"/>
              <a:t>Mapper</a:t>
            </a:r>
            <a:endParaRPr lang="es-MX" dirty="0"/>
          </a:p>
          <a:p>
            <a:pPr marL="742950" lvl="1" indent="-285750">
              <a:buFont typeface="Arial" panose="020B0604020202020204" pitchFamily="34" charset="0"/>
              <a:buChar char="•"/>
            </a:pPr>
            <a:r>
              <a:rPr lang="es-MX" dirty="0" err="1"/>
              <a:t>Overlay</a:t>
            </a:r>
            <a:endParaRPr lang="es-MX" dirty="0"/>
          </a:p>
          <a:p>
            <a:pPr marL="742950" lvl="1" indent="-285750">
              <a:buFont typeface="Arial" panose="020B0604020202020204" pitchFamily="34" charset="0"/>
              <a:buChar char="•"/>
            </a:pPr>
            <a:r>
              <a:rPr lang="es-MX" dirty="0" smtClean="0"/>
              <a:t>Overlay2</a:t>
            </a:r>
          </a:p>
          <a:p>
            <a:pPr lvl="1"/>
            <a:r>
              <a:rPr lang="es-MX" sz="1400" dirty="0"/>
              <a:t>https://docs.docker.com/storage/storagedriver/select-storage-driver/</a:t>
            </a:r>
          </a:p>
        </p:txBody>
      </p:sp>
    </p:spTree>
    <p:extLst>
      <p:ext uri="{BB962C8B-B14F-4D97-AF65-F5344CB8AC3E}">
        <p14:creationId xmlns:p14="http://schemas.microsoft.com/office/powerpoint/2010/main" val="9237089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4" name="Rectángulo redondeado 3"/>
          <p:cNvSpPr/>
          <p:nvPr/>
        </p:nvSpPr>
        <p:spPr>
          <a:xfrm>
            <a:off x="433753"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cxnSp>
        <p:nvCxnSpPr>
          <p:cNvPr id="6" name="Conector recto 5"/>
          <p:cNvCxnSpPr/>
          <p:nvPr/>
        </p:nvCxnSpPr>
        <p:spPr>
          <a:xfrm>
            <a:off x="6037383" y="2433539"/>
            <a:ext cx="11723" cy="3856892"/>
          </a:xfrm>
          <a:prstGeom prst="line">
            <a:avLst/>
          </a:prstGeom>
        </p:spPr>
        <p:style>
          <a:lnRef idx="1">
            <a:schemeClr val="accent4"/>
          </a:lnRef>
          <a:fillRef idx="0">
            <a:schemeClr val="accent4"/>
          </a:fillRef>
          <a:effectRef idx="0">
            <a:schemeClr val="accent4"/>
          </a:effectRef>
          <a:fontRef idx="minor">
            <a:schemeClr val="tx1"/>
          </a:fontRef>
        </p:style>
      </p:cxnSp>
      <p:grpSp>
        <p:nvGrpSpPr>
          <p:cNvPr id="13" name="Grupo 12"/>
          <p:cNvGrpSpPr/>
          <p:nvPr/>
        </p:nvGrpSpPr>
        <p:grpSpPr>
          <a:xfrm>
            <a:off x="433754" y="3094892"/>
            <a:ext cx="2016369" cy="2473569"/>
            <a:chOff x="433754" y="3094892"/>
            <a:chExt cx="2016369" cy="2473569"/>
          </a:xfrm>
        </p:grpSpPr>
        <p:sp>
          <p:nvSpPr>
            <p:cNvPr id="7" name="Rectángulo redondeado 6"/>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9" name="Rectángulo redondeado 8"/>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1" name="Rectángulo redondeado 10"/>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2" name="Rectángulo redondeado 11"/>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14" name="Grupo 13"/>
          <p:cNvGrpSpPr/>
          <p:nvPr/>
        </p:nvGrpSpPr>
        <p:grpSpPr>
          <a:xfrm>
            <a:off x="2667001" y="3094891"/>
            <a:ext cx="2016369" cy="2473569"/>
            <a:chOff x="433754" y="3094892"/>
            <a:chExt cx="2016369" cy="2473569"/>
          </a:xfrm>
        </p:grpSpPr>
        <p:sp>
          <p:nvSpPr>
            <p:cNvPr id="15" name="Rectángulo redondeado 14"/>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16" name="Rectángulo redondeado 15"/>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7" name="Rectángulo redondeado 16"/>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8" name="Rectángulo redondeado 17"/>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19" name="Rectángulo redondeado 18"/>
          <p:cNvSpPr/>
          <p:nvPr/>
        </p:nvSpPr>
        <p:spPr>
          <a:xfrm>
            <a:off x="4818185" y="5158154"/>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20" name="Rectángulo redondeado 19"/>
          <p:cNvSpPr/>
          <p:nvPr/>
        </p:nvSpPr>
        <p:spPr>
          <a:xfrm>
            <a:off x="6588368"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sp>
        <p:nvSpPr>
          <p:cNvPr id="21" name="Rectángulo redondeado 20"/>
          <p:cNvSpPr/>
          <p:nvPr/>
        </p:nvSpPr>
        <p:spPr>
          <a:xfrm>
            <a:off x="6588367" y="5188463"/>
            <a:ext cx="5064369" cy="462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Soporte de contenedores integrado / Emulado</a:t>
            </a:r>
            <a:endParaRPr lang="es-MX" dirty="0"/>
          </a:p>
        </p:txBody>
      </p:sp>
      <p:sp>
        <p:nvSpPr>
          <p:cNvPr id="22" name="Rectángulo redondeado 21"/>
          <p:cNvSpPr/>
          <p:nvPr/>
        </p:nvSpPr>
        <p:spPr>
          <a:xfrm>
            <a:off x="6588367" y="4727330"/>
            <a:ext cx="5064369" cy="3927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a:t>
            </a:r>
            <a:r>
              <a:rPr lang="es-MX" dirty="0" err="1" smtClean="0"/>
              <a:t>Doker</a:t>
            </a:r>
            <a:r>
              <a:rPr lang="es-MX" dirty="0" smtClean="0"/>
              <a:t> </a:t>
            </a:r>
            <a:r>
              <a:rPr lang="es-MX" dirty="0" err="1" smtClean="0"/>
              <a:t>Engine</a:t>
            </a:r>
            <a:r>
              <a:rPr lang="es-MX" dirty="0" smtClean="0"/>
              <a:t>)</a:t>
            </a:r>
            <a:endParaRPr lang="es-MX" dirty="0"/>
          </a:p>
        </p:txBody>
      </p:sp>
      <p:grpSp>
        <p:nvGrpSpPr>
          <p:cNvPr id="33" name="Grupo 32"/>
          <p:cNvGrpSpPr/>
          <p:nvPr/>
        </p:nvGrpSpPr>
        <p:grpSpPr>
          <a:xfrm>
            <a:off x="6588367" y="3059678"/>
            <a:ext cx="2016369" cy="1566037"/>
            <a:chOff x="6570783" y="2841839"/>
            <a:chExt cx="2016369" cy="1566037"/>
          </a:xfrm>
        </p:grpSpPr>
        <p:sp>
          <p:nvSpPr>
            <p:cNvPr id="24" name="Rectángulo redondeado 23"/>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26" name="Rectángulo redondeado 2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27" name="Rectángulo redondeado 2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34" name="Grupo 33"/>
          <p:cNvGrpSpPr/>
          <p:nvPr/>
        </p:nvGrpSpPr>
        <p:grpSpPr>
          <a:xfrm>
            <a:off x="8698523" y="3065035"/>
            <a:ext cx="2016369" cy="1566037"/>
            <a:chOff x="6570783" y="2841839"/>
            <a:chExt cx="2016369" cy="1566037"/>
          </a:xfrm>
        </p:grpSpPr>
        <p:sp>
          <p:nvSpPr>
            <p:cNvPr id="35" name="Rectángulo redondeado 34"/>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36" name="Rectángulo redondeado 3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37" name="Rectángulo redondeado 3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38" name="Rectángulo redondeado 37"/>
          <p:cNvSpPr/>
          <p:nvPr/>
        </p:nvSpPr>
        <p:spPr>
          <a:xfrm>
            <a:off x="10791096" y="4202722"/>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39" name="CuadroTexto 38"/>
          <p:cNvSpPr txBox="1"/>
          <p:nvPr/>
        </p:nvSpPr>
        <p:spPr>
          <a:xfrm>
            <a:off x="1582615" y="2230288"/>
            <a:ext cx="1960793" cy="369332"/>
          </a:xfrm>
          <a:prstGeom prst="rect">
            <a:avLst/>
          </a:prstGeom>
          <a:noFill/>
        </p:spPr>
        <p:txBody>
          <a:bodyPr wrap="none" rtlCol="0">
            <a:spAutoFit/>
          </a:bodyPr>
          <a:lstStyle/>
          <a:p>
            <a:r>
              <a:rPr lang="es-MX" dirty="0" smtClean="0"/>
              <a:t>Máquina Virtual</a:t>
            </a:r>
            <a:endParaRPr lang="es-MX" dirty="0"/>
          </a:p>
        </p:txBody>
      </p:sp>
      <p:sp>
        <p:nvSpPr>
          <p:cNvPr id="40" name="CuadroTexto 39"/>
          <p:cNvSpPr txBox="1"/>
          <p:nvPr/>
        </p:nvSpPr>
        <p:spPr>
          <a:xfrm>
            <a:off x="7788464" y="2230288"/>
            <a:ext cx="2674130" cy="369332"/>
          </a:xfrm>
          <a:prstGeom prst="rect">
            <a:avLst/>
          </a:prstGeom>
          <a:noFill/>
        </p:spPr>
        <p:txBody>
          <a:bodyPr wrap="none" rtlCol="0">
            <a:spAutoFit/>
          </a:bodyPr>
          <a:lstStyle/>
          <a:p>
            <a:r>
              <a:rPr lang="es-MX" dirty="0" smtClean="0"/>
              <a:t>Contenedores </a:t>
            </a:r>
            <a:r>
              <a:rPr lang="es-MX" dirty="0" err="1" smtClean="0"/>
              <a:t>Docker</a:t>
            </a:r>
            <a:endParaRPr lang="es-MX" dirty="0"/>
          </a:p>
        </p:txBody>
      </p:sp>
    </p:spTree>
    <p:extLst>
      <p:ext uri="{BB962C8B-B14F-4D97-AF65-F5344CB8AC3E}">
        <p14:creationId xmlns:p14="http://schemas.microsoft.com/office/powerpoint/2010/main" val="3545232018"/>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Volume</a:t>
            </a:r>
            <a:r>
              <a:rPr lang="es-MX" dirty="0" smtClean="0"/>
              <a:t> Driver </a:t>
            </a:r>
            <a:r>
              <a:rPr lang="es-MX" dirty="0" err="1" smtClean="0"/>
              <a:t>Plugins</a:t>
            </a:r>
            <a:r>
              <a:rPr lang="es-MX" dirty="0" smtClean="0"/>
              <a:t> in </a:t>
            </a:r>
            <a:r>
              <a:rPr lang="es-MX" dirty="0" err="1" smtClean="0"/>
              <a:t>Docker</a:t>
            </a:r>
            <a:endParaRPr lang="es-MX" dirty="0"/>
          </a:p>
        </p:txBody>
      </p:sp>
      <p:cxnSp>
        <p:nvCxnSpPr>
          <p:cNvPr id="4" name="Conector recto 3"/>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5" name="CuadroTexto 4"/>
          <p:cNvSpPr txBox="1"/>
          <p:nvPr/>
        </p:nvSpPr>
        <p:spPr>
          <a:xfrm>
            <a:off x="1516171" y="2108868"/>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6" name="CuadroTexto 5"/>
          <p:cNvSpPr txBox="1"/>
          <p:nvPr/>
        </p:nvSpPr>
        <p:spPr>
          <a:xfrm>
            <a:off x="7034408" y="2108868"/>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
        <p:nvSpPr>
          <p:cNvPr id="7" name="CuadroTexto 6"/>
          <p:cNvSpPr txBox="1"/>
          <p:nvPr/>
        </p:nvSpPr>
        <p:spPr>
          <a:xfrm>
            <a:off x="403653" y="3555418"/>
            <a:ext cx="5262979" cy="369332"/>
          </a:xfrm>
          <a:prstGeom prst="rect">
            <a:avLst/>
          </a:prstGeom>
          <a:noFill/>
        </p:spPr>
        <p:txBody>
          <a:bodyPr wrap="none" rtlCol="0">
            <a:spAutoFit/>
          </a:bodyPr>
          <a:lstStyle/>
          <a:p>
            <a:r>
              <a:rPr lang="es-MX" dirty="0" smtClean="0"/>
              <a:t>AUFS – ZFS – BTRFS - </a:t>
            </a:r>
            <a:r>
              <a:rPr lang="es-MX" dirty="0" err="1" smtClean="0"/>
              <a:t>Device</a:t>
            </a:r>
            <a:r>
              <a:rPr lang="es-MX" dirty="0" smtClean="0"/>
              <a:t> </a:t>
            </a:r>
            <a:r>
              <a:rPr lang="es-MX" dirty="0" err="1" smtClean="0"/>
              <a:t>Mapper</a:t>
            </a:r>
            <a:r>
              <a:rPr lang="es-MX" dirty="0" smtClean="0"/>
              <a:t> - </a:t>
            </a:r>
            <a:r>
              <a:rPr lang="es-MX" dirty="0" err="1" smtClean="0"/>
              <a:t>Overlay</a:t>
            </a:r>
            <a:endParaRPr lang="es-MX" dirty="0"/>
          </a:p>
        </p:txBody>
      </p:sp>
      <p:sp>
        <p:nvSpPr>
          <p:cNvPr id="9" name="CuadroTexto 8"/>
          <p:cNvSpPr txBox="1"/>
          <p:nvPr/>
        </p:nvSpPr>
        <p:spPr>
          <a:xfrm>
            <a:off x="6442470" y="3555418"/>
            <a:ext cx="736099" cy="369332"/>
          </a:xfrm>
          <a:prstGeom prst="rect">
            <a:avLst/>
          </a:prstGeom>
          <a:noFill/>
        </p:spPr>
        <p:txBody>
          <a:bodyPr wrap="none" rtlCol="0">
            <a:spAutoFit/>
          </a:bodyPr>
          <a:lstStyle/>
          <a:p>
            <a:r>
              <a:rPr lang="es-MX" dirty="0" smtClean="0"/>
              <a:t>Local</a:t>
            </a:r>
            <a:endParaRPr lang="es-MX" dirty="0"/>
          </a:p>
        </p:txBody>
      </p:sp>
      <p:sp>
        <p:nvSpPr>
          <p:cNvPr id="10" name="CuadroTexto 9"/>
          <p:cNvSpPr txBox="1"/>
          <p:nvPr/>
        </p:nvSpPr>
        <p:spPr>
          <a:xfrm>
            <a:off x="5924692" y="3924749"/>
            <a:ext cx="6267308" cy="923330"/>
          </a:xfrm>
          <a:prstGeom prst="rect">
            <a:avLst/>
          </a:prstGeom>
          <a:noFill/>
        </p:spPr>
        <p:txBody>
          <a:bodyPr wrap="square" rtlCol="0">
            <a:spAutoFit/>
          </a:bodyPr>
          <a:lstStyle/>
          <a:p>
            <a:r>
              <a:rPr lang="es-MX" dirty="0" err="1" smtClean="0"/>
              <a:t>Azure</a:t>
            </a:r>
            <a:r>
              <a:rPr lang="es-MX" dirty="0" smtClean="0"/>
              <a:t> File Storage | Convoy | Digital </a:t>
            </a:r>
            <a:r>
              <a:rPr lang="es-MX" dirty="0" err="1" smtClean="0"/>
              <a:t>Ocean</a:t>
            </a:r>
            <a:r>
              <a:rPr lang="es-MX" dirty="0" smtClean="0"/>
              <a:t> Block Storage | </a:t>
            </a:r>
            <a:r>
              <a:rPr lang="es-MX" dirty="0" err="1" smtClean="0"/>
              <a:t>Flocker</a:t>
            </a:r>
            <a:r>
              <a:rPr lang="es-MX" dirty="0" smtClean="0"/>
              <a:t> | </a:t>
            </a:r>
            <a:r>
              <a:rPr lang="es-MX" dirty="0" err="1" smtClean="0"/>
              <a:t>gce-docker</a:t>
            </a:r>
            <a:r>
              <a:rPr lang="es-MX" dirty="0" smtClean="0"/>
              <a:t> | </a:t>
            </a:r>
            <a:r>
              <a:rPr lang="es-MX" dirty="0" err="1" smtClean="0"/>
              <a:t>GlusterFS</a:t>
            </a:r>
            <a:r>
              <a:rPr lang="es-MX" dirty="0" smtClean="0"/>
              <a:t> | </a:t>
            </a:r>
            <a:r>
              <a:rPr lang="es-MX" dirty="0" err="1" smtClean="0"/>
              <a:t>NetApp</a:t>
            </a:r>
            <a:r>
              <a:rPr lang="es-MX" dirty="0" smtClean="0"/>
              <a:t> | </a:t>
            </a:r>
            <a:r>
              <a:rPr lang="es-MX" dirty="0" err="1" smtClean="0"/>
              <a:t>RexRay</a:t>
            </a:r>
            <a:r>
              <a:rPr lang="es-MX" dirty="0" smtClean="0"/>
              <a:t> | </a:t>
            </a:r>
            <a:r>
              <a:rPr lang="es-MX" dirty="0" err="1" smtClean="0"/>
              <a:t>Portworx</a:t>
            </a:r>
            <a:r>
              <a:rPr lang="es-MX" dirty="0" smtClean="0"/>
              <a:t> | VMWare </a:t>
            </a:r>
            <a:r>
              <a:rPr lang="es-MX" dirty="0" err="1" smtClean="0"/>
              <a:t>vSphere</a:t>
            </a:r>
            <a:r>
              <a:rPr lang="es-MX" dirty="0" smtClean="0"/>
              <a:t> Storage</a:t>
            </a:r>
            <a:endParaRPr lang="es-MX" dirty="0"/>
          </a:p>
        </p:txBody>
      </p:sp>
      <p:pic>
        <p:nvPicPr>
          <p:cNvPr id="11" name="Imagen 10"/>
          <p:cNvPicPr>
            <a:picLocks noChangeAspect="1"/>
          </p:cNvPicPr>
          <p:nvPr/>
        </p:nvPicPr>
        <p:blipFill>
          <a:blip r:embed="rId2"/>
          <a:stretch>
            <a:fillRect/>
          </a:stretch>
        </p:blipFill>
        <p:spPr>
          <a:xfrm>
            <a:off x="5924692" y="5129635"/>
            <a:ext cx="4038600" cy="1000125"/>
          </a:xfrm>
          <a:prstGeom prst="rect">
            <a:avLst/>
          </a:prstGeom>
        </p:spPr>
      </p:pic>
    </p:spTree>
    <p:extLst>
      <p:ext uri="{BB962C8B-B14F-4D97-AF65-F5344CB8AC3E}">
        <p14:creationId xmlns:p14="http://schemas.microsoft.com/office/powerpoint/2010/main" val="37297242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790833" y="1396441"/>
            <a:ext cx="9875109" cy="4879329"/>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4056205490"/>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609601" y="1638043"/>
            <a:ext cx="10613552" cy="4573042"/>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2518825068"/>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609601" y="1603032"/>
            <a:ext cx="5312774" cy="4859552"/>
          </a:xfrm>
          <a:prstGeom prst="rect">
            <a:avLst/>
          </a:prstGeom>
        </p:spPr>
      </p:pic>
    </p:spTree>
    <p:extLst>
      <p:ext uri="{BB962C8B-B14F-4D97-AF65-F5344CB8AC3E}">
        <p14:creationId xmlns:p14="http://schemas.microsoft.com/office/powerpoint/2010/main" val="2554959540"/>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840259" y="1339504"/>
            <a:ext cx="9798909" cy="5285280"/>
          </a:xfrm>
          <a:prstGeom prst="rect">
            <a:avLst/>
          </a:prstGeom>
        </p:spPr>
      </p:pic>
      <p:pic>
        <p:nvPicPr>
          <p:cNvPr id="6" name="Imagen 5"/>
          <p:cNvPicPr>
            <a:picLocks noChangeAspect="1"/>
          </p:cNvPicPr>
          <p:nvPr/>
        </p:nvPicPr>
        <p:blipFill>
          <a:blip r:embed="rId3"/>
          <a:stretch>
            <a:fillRect/>
          </a:stretch>
        </p:blipFill>
        <p:spPr>
          <a:xfrm>
            <a:off x="1079415" y="4163712"/>
            <a:ext cx="2495550" cy="952500"/>
          </a:xfrm>
          <a:prstGeom prst="rect">
            <a:avLst/>
          </a:prstGeom>
        </p:spPr>
      </p:pic>
    </p:spTree>
    <p:extLst>
      <p:ext uri="{BB962C8B-B14F-4D97-AF65-F5344CB8AC3E}">
        <p14:creationId xmlns:p14="http://schemas.microsoft.com/office/powerpoint/2010/main" val="3580047797"/>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1436730" y="1435315"/>
            <a:ext cx="8399248" cy="5212299"/>
          </a:xfrm>
          <a:prstGeom prst="rect">
            <a:avLst/>
          </a:prstGeom>
        </p:spPr>
      </p:pic>
    </p:spTree>
    <p:extLst>
      <p:ext uri="{BB962C8B-B14F-4D97-AF65-F5344CB8AC3E}">
        <p14:creationId xmlns:p14="http://schemas.microsoft.com/office/powerpoint/2010/main" val="2877033233"/>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431457" y="1768431"/>
            <a:ext cx="4038600" cy="2752725"/>
          </a:xfrm>
          <a:prstGeom prst="rect">
            <a:avLst/>
          </a:prstGeom>
        </p:spPr>
      </p:pic>
      <p:pic>
        <p:nvPicPr>
          <p:cNvPr id="5" name="Imagen 4"/>
          <p:cNvPicPr>
            <a:picLocks noChangeAspect="1"/>
          </p:cNvPicPr>
          <p:nvPr/>
        </p:nvPicPr>
        <p:blipFill>
          <a:blip r:embed="rId3"/>
          <a:stretch>
            <a:fillRect/>
          </a:stretch>
        </p:blipFill>
        <p:spPr>
          <a:xfrm>
            <a:off x="5158045" y="2868827"/>
            <a:ext cx="1628775" cy="1219200"/>
          </a:xfrm>
          <a:prstGeom prst="rect">
            <a:avLst/>
          </a:prstGeom>
        </p:spPr>
      </p:pic>
      <p:pic>
        <p:nvPicPr>
          <p:cNvPr id="6" name="Imagen 5"/>
          <p:cNvPicPr>
            <a:picLocks noChangeAspect="1"/>
          </p:cNvPicPr>
          <p:nvPr/>
        </p:nvPicPr>
        <p:blipFill>
          <a:blip r:embed="rId4"/>
          <a:stretch>
            <a:fillRect/>
          </a:stretch>
        </p:blipFill>
        <p:spPr>
          <a:xfrm>
            <a:off x="431457" y="4872552"/>
            <a:ext cx="3095625" cy="276225"/>
          </a:xfrm>
          <a:prstGeom prst="rect">
            <a:avLst/>
          </a:prstGeom>
        </p:spPr>
      </p:pic>
      <p:pic>
        <p:nvPicPr>
          <p:cNvPr id="7" name="Imagen 6"/>
          <p:cNvPicPr>
            <a:picLocks noChangeAspect="1"/>
          </p:cNvPicPr>
          <p:nvPr/>
        </p:nvPicPr>
        <p:blipFill>
          <a:blip r:embed="rId5"/>
          <a:stretch>
            <a:fillRect/>
          </a:stretch>
        </p:blipFill>
        <p:spPr>
          <a:xfrm>
            <a:off x="431457" y="5308511"/>
            <a:ext cx="2419350" cy="257175"/>
          </a:xfrm>
          <a:prstGeom prst="rect">
            <a:avLst/>
          </a:prstGeom>
        </p:spPr>
      </p:pic>
      <p:pic>
        <p:nvPicPr>
          <p:cNvPr id="8" name="Imagen 7"/>
          <p:cNvPicPr>
            <a:picLocks noChangeAspect="1"/>
          </p:cNvPicPr>
          <p:nvPr/>
        </p:nvPicPr>
        <p:blipFill>
          <a:blip r:embed="rId6"/>
          <a:stretch>
            <a:fillRect/>
          </a:stretch>
        </p:blipFill>
        <p:spPr>
          <a:xfrm>
            <a:off x="431457" y="5781025"/>
            <a:ext cx="8686800" cy="428625"/>
          </a:xfrm>
          <a:prstGeom prst="rect">
            <a:avLst/>
          </a:prstGeom>
        </p:spPr>
      </p:pic>
    </p:spTree>
    <p:extLst>
      <p:ext uri="{BB962C8B-B14F-4D97-AF65-F5344CB8AC3E}">
        <p14:creationId xmlns:p14="http://schemas.microsoft.com/office/powerpoint/2010/main" val="4036127578"/>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318567"/>
            <a:ext cx="10906897" cy="5332727"/>
          </a:xfrm>
          <a:prstGeom prst="rect">
            <a:avLst/>
          </a:prstGeom>
        </p:spPr>
      </p:pic>
      <p:pic>
        <p:nvPicPr>
          <p:cNvPr id="5" name="Imagen 4"/>
          <p:cNvPicPr>
            <a:picLocks noChangeAspect="1"/>
          </p:cNvPicPr>
          <p:nvPr/>
        </p:nvPicPr>
        <p:blipFill>
          <a:blip r:embed="rId3"/>
          <a:stretch>
            <a:fillRect/>
          </a:stretch>
        </p:blipFill>
        <p:spPr>
          <a:xfrm>
            <a:off x="2295911" y="6117894"/>
            <a:ext cx="7534275" cy="533400"/>
          </a:xfrm>
          <a:prstGeom prst="rect">
            <a:avLst/>
          </a:prstGeom>
        </p:spPr>
      </p:pic>
      <p:pic>
        <p:nvPicPr>
          <p:cNvPr id="6" name="Imagen 5"/>
          <p:cNvPicPr>
            <a:picLocks noChangeAspect="1"/>
          </p:cNvPicPr>
          <p:nvPr/>
        </p:nvPicPr>
        <p:blipFill>
          <a:blip r:embed="rId4"/>
          <a:stretch>
            <a:fillRect/>
          </a:stretch>
        </p:blipFill>
        <p:spPr>
          <a:xfrm>
            <a:off x="7820283" y="1651557"/>
            <a:ext cx="2705100" cy="885825"/>
          </a:xfrm>
          <a:prstGeom prst="rect">
            <a:avLst/>
          </a:prstGeom>
        </p:spPr>
      </p:pic>
      <p:pic>
        <p:nvPicPr>
          <p:cNvPr id="7" name="Imagen 6"/>
          <p:cNvPicPr>
            <a:picLocks noChangeAspect="1"/>
          </p:cNvPicPr>
          <p:nvPr/>
        </p:nvPicPr>
        <p:blipFill>
          <a:blip r:embed="rId5"/>
          <a:stretch>
            <a:fillRect/>
          </a:stretch>
        </p:blipFill>
        <p:spPr>
          <a:xfrm>
            <a:off x="1148277" y="5180328"/>
            <a:ext cx="2085975" cy="600075"/>
          </a:xfrm>
          <a:prstGeom prst="rect">
            <a:avLst/>
          </a:prstGeom>
        </p:spPr>
      </p:pic>
    </p:spTree>
    <p:extLst>
      <p:ext uri="{BB962C8B-B14F-4D97-AF65-F5344CB8AC3E}">
        <p14:creationId xmlns:p14="http://schemas.microsoft.com/office/powerpoint/2010/main" val="3416712584"/>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752728"/>
            <a:ext cx="5389686" cy="4413294"/>
          </a:xfrm>
          <a:prstGeom prst="rect">
            <a:avLst/>
          </a:prstGeom>
        </p:spPr>
      </p:pic>
      <p:pic>
        <p:nvPicPr>
          <p:cNvPr id="5" name="Imagen 4"/>
          <p:cNvPicPr>
            <a:picLocks noChangeAspect="1"/>
          </p:cNvPicPr>
          <p:nvPr/>
        </p:nvPicPr>
        <p:blipFill>
          <a:blip r:embed="rId3"/>
          <a:stretch>
            <a:fillRect/>
          </a:stretch>
        </p:blipFill>
        <p:spPr>
          <a:xfrm>
            <a:off x="6392176" y="1752728"/>
            <a:ext cx="5156971" cy="4413294"/>
          </a:xfrm>
          <a:prstGeom prst="rect">
            <a:avLst/>
          </a:prstGeom>
        </p:spPr>
      </p:pic>
      <p:sp>
        <p:nvSpPr>
          <p:cNvPr id="6" name="CuadroTexto 5"/>
          <p:cNvSpPr txBox="1"/>
          <p:nvPr/>
        </p:nvSpPr>
        <p:spPr>
          <a:xfrm>
            <a:off x="5999287" y="6264875"/>
            <a:ext cx="6125459" cy="369332"/>
          </a:xfrm>
          <a:prstGeom prst="rect">
            <a:avLst/>
          </a:prstGeom>
          <a:noFill/>
        </p:spPr>
        <p:txBody>
          <a:bodyPr wrap="none" rtlCol="0">
            <a:spAutoFit/>
          </a:bodyPr>
          <a:lstStyle/>
          <a:p>
            <a:r>
              <a:rPr lang="es-MX" dirty="0" err="1" smtClean="0"/>
              <a:t>persistentVolumeReclaimPolicy</a:t>
            </a:r>
            <a:r>
              <a:rPr lang="es-MX" dirty="0" smtClean="0"/>
              <a:t>: </a:t>
            </a:r>
            <a:r>
              <a:rPr lang="es-MX" dirty="0" err="1" smtClean="0"/>
              <a:t>Retain</a:t>
            </a:r>
            <a:r>
              <a:rPr lang="es-MX" dirty="0" smtClean="0"/>
              <a:t> | </a:t>
            </a:r>
            <a:r>
              <a:rPr lang="es-MX" dirty="0" err="1" smtClean="0"/>
              <a:t>Delete</a:t>
            </a:r>
            <a:r>
              <a:rPr lang="es-MX" dirty="0" smtClean="0"/>
              <a:t> | </a:t>
            </a:r>
            <a:r>
              <a:rPr lang="es-MX" dirty="0" err="1" smtClean="0"/>
              <a:t>Recycle</a:t>
            </a:r>
            <a:r>
              <a:rPr lang="es-MX" dirty="0" smtClean="0"/>
              <a:t> </a:t>
            </a:r>
            <a:endParaRPr lang="es-MX" dirty="0"/>
          </a:p>
        </p:txBody>
      </p:sp>
    </p:spTree>
    <p:extLst>
      <p:ext uri="{BB962C8B-B14F-4D97-AF65-F5344CB8AC3E}">
        <p14:creationId xmlns:p14="http://schemas.microsoft.com/office/powerpoint/2010/main" val="34519038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rotWithShape="1">
          <a:blip r:embed="rId2"/>
          <a:srcRect b="17488"/>
          <a:stretch/>
        </p:blipFill>
        <p:spPr>
          <a:xfrm>
            <a:off x="609601" y="2797775"/>
            <a:ext cx="10873859" cy="3800733"/>
          </a:xfrm>
          <a:prstGeom prst="rect">
            <a:avLst/>
          </a:prstGeom>
        </p:spPr>
      </p:pic>
      <p:sp>
        <p:nvSpPr>
          <p:cNvPr id="5" name="CuadroTexto 4"/>
          <p:cNvSpPr txBox="1"/>
          <p:nvPr/>
        </p:nvSpPr>
        <p:spPr>
          <a:xfrm>
            <a:off x="609601" y="1966778"/>
            <a:ext cx="5342237" cy="830997"/>
          </a:xfrm>
          <a:prstGeom prst="rect">
            <a:avLst/>
          </a:prstGeom>
          <a:solidFill>
            <a:srgbClr val="626262"/>
          </a:solidFill>
        </p:spPr>
        <p:txBody>
          <a:bodyPr wrap="square" rtlCol="0">
            <a:spAutoFit/>
          </a:bodyPr>
          <a:lstStyle/>
          <a:p>
            <a:r>
              <a:rPr lang="es-MX" sz="1200" dirty="0" err="1" smtClean="0">
                <a:solidFill>
                  <a:schemeClr val="bg1">
                    <a:lumMod val="95000"/>
                  </a:schemeClr>
                </a:solidFill>
              </a:rPr>
              <a:t>Gcloud</a:t>
            </a:r>
            <a:r>
              <a:rPr lang="es-MX" sz="1200" dirty="0" smtClean="0">
                <a:solidFill>
                  <a:schemeClr val="bg1">
                    <a:lumMod val="95000"/>
                  </a:schemeClr>
                </a:solidFill>
              </a:rPr>
              <a:t> beta compute disks </a:t>
            </a:r>
            <a:r>
              <a:rPr lang="es-MX" sz="1200" dirty="0" err="1" smtClean="0">
                <a:solidFill>
                  <a:schemeClr val="bg1">
                    <a:lumMod val="95000"/>
                  </a:schemeClr>
                </a:solidFill>
              </a:rPr>
              <a:t>create</a:t>
            </a:r>
            <a:r>
              <a:rPr lang="es-MX" sz="1200" dirty="0" smtClean="0">
                <a:solidFill>
                  <a:schemeClr val="bg1">
                    <a:lumMod val="95000"/>
                  </a:schemeClr>
                </a:solidFill>
              </a:rPr>
              <a:t> \</a:t>
            </a:r>
          </a:p>
          <a:p>
            <a:r>
              <a:rPr lang="es-MX" sz="1200" dirty="0">
                <a:solidFill>
                  <a:schemeClr val="bg1">
                    <a:lumMod val="95000"/>
                  </a:schemeClr>
                </a:solidFill>
              </a:rPr>
              <a:t>	</a:t>
            </a:r>
            <a:r>
              <a:rPr lang="es-MX" sz="1200" dirty="0" smtClean="0">
                <a:solidFill>
                  <a:schemeClr val="bg1">
                    <a:lumMod val="95000"/>
                  </a:schemeClr>
                </a:solidFill>
              </a:rPr>
              <a:t>---</a:t>
            </a:r>
            <a:r>
              <a:rPr lang="es-MX" sz="1200" dirty="0" err="1" smtClean="0">
                <a:solidFill>
                  <a:schemeClr val="bg1">
                    <a:lumMod val="95000"/>
                  </a:schemeClr>
                </a:solidFill>
              </a:rPr>
              <a:t>size</a:t>
            </a:r>
            <a:r>
              <a:rPr lang="es-MX" sz="1200" dirty="0" smtClean="0">
                <a:solidFill>
                  <a:schemeClr val="bg1">
                    <a:lumMod val="95000"/>
                  </a:schemeClr>
                </a:solidFill>
              </a:rPr>
              <a:t> 1GB</a:t>
            </a:r>
          </a:p>
          <a:p>
            <a:r>
              <a:rPr lang="es-MX" sz="1200" dirty="0">
                <a:solidFill>
                  <a:schemeClr val="bg1">
                    <a:lumMod val="95000"/>
                  </a:schemeClr>
                </a:solidFill>
              </a:rPr>
              <a:t>	</a:t>
            </a:r>
            <a:r>
              <a:rPr lang="es-MX" sz="1200" dirty="0" smtClean="0">
                <a:solidFill>
                  <a:schemeClr val="bg1">
                    <a:lumMod val="95000"/>
                  </a:schemeClr>
                </a:solidFill>
              </a:rPr>
              <a:t>--región us-east1</a:t>
            </a:r>
          </a:p>
          <a:p>
            <a:r>
              <a:rPr lang="es-MX" sz="1200" dirty="0">
                <a:solidFill>
                  <a:schemeClr val="bg1">
                    <a:lumMod val="95000"/>
                  </a:schemeClr>
                </a:solidFill>
              </a:rPr>
              <a:t>	</a:t>
            </a:r>
            <a:r>
              <a:rPr lang="es-MX" sz="1200" dirty="0" err="1" smtClean="0">
                <a:solidFill>
                  <a:schemeClr val="bg1">
                    <a:lumMod val="95000"/>
                  </a:schemeClr>
                </a:solidFill>
              </a:rPr>
              <a:t>pd</a:t>
            </a:r>
            <a:r>
              <a:rPr lang="es-MX" sz="1200" dirty="0" smtClean="0">
                <a:solidFill>
                  <a:schemeClr val="bg1">
                    <a:lumMod val="95000"/>
                  </a:schemeClr>
                </a:solidFill>
              </a:rPr>
              <a:t>-disk</a:t>
            </a:r>
            <a:endParaRPr lang="es-MX" sz="1200" dirty="0">
              <a:solidFill>
                <a:schemeClr val="bg1">
                  <a:lumMod val="95000"/>
                </a:schemeClr>
              </a:solidFill>
            </a:endParaRPr>
          </a:p>
        </p:txBody>
      </p:sp>
      <p:sp>
        <p:nvSpPr>
          <p:cNvPr id="6" name="CuadroTexto 5"/>
          <p:cNvSpPr txBox="1"/>
          <p:nvPr/>
        </p:nvSpPr>
        <p:spPr>
          <a:xfrm>
            <a:off x="160637" y="1355154"/>
            <a:ext cx="2082621" cy="369332"/>
          </a:xfrm>
          <a:prstGeom prst="rect">
            <a:avLst/>
          </a:prstGeom>
          <a:noFill/>
        </p:spPr>
        <p:txBody>
          <a:bodyPr wrap="none" rtlCol="0">
            <a:spAutoFit/>
          </a:bodyPr>
          <a:lstStyle/>
          <a:p>
            <a:r>
              <a:rPr lang="es-MX" dirty="0" err="1" smtClean="0"/>
              <a:t>Static</a:t>
            </a:r>
            <a:r>
              <a:rPr lang="es-MX" dirty="0" smtClean="0"/>
              <a:t> </a:t>
            </a:r>
            <a:r>
              <a:rPr lang="es-MX" dirty="0" err="1" smtClean="0"/>
              <a:t>Provisioning</a:t>
            </a:r>
            <a:endParaRPr lang="es-MX" dirty="0"/>
          </a:p>
        </p:txBody>
      </p:sp>
    </p:spTree>
    <p:extLst>
      <p:ext uri="{BB962C8B-B14F-4D97-AF65-F5344CB8AC3E}">
        <p14:creationId xmlns:p14="http://schemas.microsoft.com/office/powerpoint/2010/main" val="28896356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5" name="Rectángulo redondeado 4"/>
          <p:cNvSpPr/>
          <p:nvPr/>
        </p:nvSpPr>
        <p:spPr>
          <a:xfrm>
            <a:off x="808892" y="2309446"/>
            <a:ext cx="3681046" cy="8323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Contenedores </a:t>
            </a:r>
            <a:r>
              <a:rPr lang="es-MX" dirty="0" err="1" smtClean="0"/>
              <a:t>Docker</a:t>
            </a:r>
            <a:endParaRPr lang="es-MX" dirty="0"/>
          </a:p>
        </p:txBody>
      </p:sp>
      <p:sp>
        <p:nvSpPr>
          <p:cNvPr id="6" name="Rectángulo redondeado 5"/>
          <p:cNvSpPr/>
          <p:nvPr/>
        </p:nvSpPr>
        <p:spPr>
          <a:xfrm>
            <a:off x="7502769" y="2309446"/>
            <a:ext cx="3681046" cy="8323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Máquinas Virtuales</a:t>
            </a:r>
            <a:endParaRPr lang="es-MX" dirty="0"/>
          </a:p>
        </p:txBody>
      </p:sp>
      <p:sp>
        <p:nvSpPr>
          <p:cNvPr id="7" name="Rectángulo redondeado 6"/>
          <p:cNvSpPr/>
          <p:nvPr/>
        </p:nvSpPr>
        <p:spPr>
          <a:xfrm>
            <a:off x="808892" y="3597983"/>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Bajo impacto en OS, muy rápidos, poco espacio</a:t>
            </a:r>
            <a:endParaRPr lang="es-MX" dirty="0"/>
          </a:p>
        </p:txBody>
      </p:sp>
      <p:sp>
        <p:nvSpPr>
          <p:cNvPr id="8" name="Rectángulo redondeado 7"/>
          <p:cNvSpPr/>
          <p:nvPr/>
        </p:nvSpPr>
        <p:spPr>
          <a:xfrm>
            <a:off x="808892" y="4394150"/>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Fácil de compartir, reconstruir y distribuir</a:t>
            </a:r>
            <a:endParaRPr lang="es-MX" dirty="0"/>
          </a:p>
        </p:txBody>
      </p:sp>
      <p:sp>
        <p:nvSpPr>
          <p:cNvPr id="9" name="Rectángulo redondeado 8"/>
          <p:cNvSpPr/>
          <p:nvPr/>
        </p:nvSpPr>
        <p:spPr>
          <a:xfrm>
            <a:off x="808892" y="5190317"/>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Encapsula apps/entornos en lugar de máquinas completas</a:t>
            </a:r>
            <a:endParaRPr lang="es-MX" dirty="0"/>
          </a:p>
        </p:txBody>
      </p:sp>
      <p:sp>
        <p:nvSpPr>
          <p:cNvPr id="10" name="Rectángulo redondeado 9"/>
          <p:cNvSpPr/>
          <p:nvPr/>
        </p:nvSpPr>
        <p:spPr>
          <a:xfrm>
            <a:off x="7502769" y="3597983"/>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Mayor impacto en OS, mas lenta y mayor espacio</a:t>
            </a:r>
            <a:endParaRPr lang="es-MX" dirty="0"/>
          </a:p>
        </p:txBody>
      </p:sp>
      <p:sp>
        <p:nvSpPr>
          <p:cNvPr id="11" name="Rectángulo redondeado 10"/>
          <p:cNvSpPr/>
          <p:nvPr/>
        </p:nvSpPr>
        <p:spPr>
          <a:xfrm>
            <a:off x="7502769" y="4394150"/>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Compartir, reconstruir y distribuir suele ser desafiante</a:t>
            </a:r>
            <a:endParaRPr lang="es-MX" dirty="0"/>
          </a:p>
        </p:txBody>
      </p:sp>
      <p:sp>
        <p:nvSpPr>
          <p:cNvPr id="12" name="Rectángulo redondeado 11"/>
          <p:cNvSpPr/>
          <p:nvPr/>
        </p:nvSpPr>
        <p:spPr>
          <a:xfrm>
            <a:off x="7502769" y="5190317"/>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Encapsula “toda la máquina” en vez de solo app/entorno</a:t>
            </a:r>
            <a:endParaRPr lang="es-MX" dirty="0"/>
          </a:p>
        </p:txBody>
      </p:sp>
      <p:cxnSp>
        <p:nvCxnSpPr>
          <p:cNvPr id="13" name="Conector recto 12"/>
          <p:cNvCxnSpPr/>
          <p:nvPr/>
        </p:nvCxnSpPr>
        <p:spPr>
          <a:xfrm>
            <a:off x="5990492" y="2210800"/>
            <a:ext cx="11723" cy="385689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41820650"/>
      </p:ext>
    </p:extLst>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609601" y="1502962"/>
            <a:ext cx="10122629" cy="5129011"/>
          </a:xfrm>
          <a:prstGeom prst="rect">
            <a:avLst/>
          </a:prstGeom>
        </p:spPr>
      </p:pic>
      <p:sp>
        <p:nvSpPr>
          <p:cNvPr id="5" name="CuadroTexto 4"/>
          <p:cNvSpPr txBox="1"/>
          <p:nvPr/>
        </p:nvSpPr>
        <p:spPr>
          <a:xfrm>
            <a:off x="4402437" y="5952554"/>
            <a:ext cx="2403222" cy="369332"/>
          </a:xfrm>
          <a:prstGeom prst="rect">
            <a:avLst/>
          </a:prstGeom>
          <a:noFill/>
        </p:spPr>
        <p:txBody>
          <a:bodyPr wrap="none" rtlCol="0">
            <a:spAutoFit/>
          </a:bodyPr>
          <a:lstStyle/>
          <a:p>
            <a:r>
              <a:rPr lang="es-MX" dirty="0" err="1" smtClean="0"/>
              <a:t>Dynamic</a:t>
            </a:r>
            <a:r>
              <a:rPr lang="es-MX" dirty="0" smtClean="0"/>
              <a:t> </a:t>
            </a:r>
            <a:r>
              <a:rPr lang="es-MX" dirty="0" err="1" smtClean="0"/>
              <a:t>Provisioning</a:t>
            </a:r>
            <a:endParaRPr lang="es-MX" dirty="0"/>
          </a:p>
        </p:txBody>
      </p:sp>
    </p:spTree>
    <p:extLst>
      <p:ext uri="{BB962C8B-B14F-4D97-AF65-F5344CB8AC3E}">
        <p14:creationId xmlns:p14="http://schemas.microsoft.com/office/powerpoint/2010/main" val="27638031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420130" y="1356702"/>
            <a:ext cx="10797961" cy="5237944"/>
          </a:xfrm>
          <a:prstGeom prst="rect">
            <a:avLst/>
          </a:prstGeom>
        </p:spPr>
      </p:pic>
    </p:spTree>
    <p:extLst>
      <p:ext uri="{BB962C8B-B14F-4D97-AF65-F5344CB8AC3E}">
        <p14:creationId xmlns:p14="http://schemas.microsoft.com/office/powerpoint/2010/main" val="3288328089"/>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434182" y="1794696"/>
            <a:ext cx="11406187" cy="4317180"/>
          </a:xfrm>
          <a:prstGeom prst="rect">
            <a:avLst/>
          </a:prstGeom>
        </p:spPr>
      </p:pic>
    </p:spTree>
    <p:extLst>
      <p:ext uri="{BB962C8B-B14F-4D97-AF65-F5344CB8AC3E}">
        <p14:creationId xmlns:p14="http://schemas.microsoft.com/office/powerpoint/2010/main" val="491071901"/>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5.- k8s </a:t>
            </a:r>
            <a:r>
              <a:rPr lang="es-MX" dirty="0" err="1" smtClean="0"/>
              <a:t>Networking</a:t>
            </a:r>
            <a:r>
              <a:rPr lang="es-MX" dirty="0" smtClean="0"/>
              <a:t> – </a:t>
            </a:r>
            <a:r>
              <a:rPr lang="es-MX" dirty="0" err="1" smtClean="0"/>
              <a:t>Cluster</a:t>
            </a:r>
            <a:r>
              <a:rPr lang="es-MX" dirty="0" smtClean="0"/>
              <a:t> </a:t>
            </a:r>
            <a:r>
              <a:rPr lang="es-MX" dirty="0" err="1" smtClean="0"/>
              <a:t>Networking</a:t>
            </a:r>
            <a:endParaRPr lang="es-MX" dirty="0"/>
          </a:p>
        </p:txBody>
      </p:sp>
      <p:sp>
        <p:nvSpPr>
          <p:cNvPr id="5" name="Rectángulo 4"/>
          <p:cNvSpPr/>
          <p:nvPr/>
        </p:nvSpPr>
        <p:spPr>
          <a:xfrm>
            <a:off x="4191000" y="2933700"/>
            <a:ext cx="1066800" cy="7239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-api</a:t>
            </a:r>
          </a:p>
          <a:p>
            <a:pPr algn="ctr"/>
            <a:r>
              <a:rPr lang="es-MX" dirty="0" smtClean="0">
                <a:solidFill>
                  <a:schemeClr val="bg1"/>
                </a:solidFill>
              </a:rPr>
              <a:t>6443</a:t>
            </a:r>
            <a:endParaRPr lang="es-MX" dirty="0">
              <a:solidFill>
                <a:schemeClr val="bg1"/>
              </a:solidFill>
            </a:endParaRPr>
          </a:p>
        </p:txBody>
      </p:sp>
      <p:sp>
        <p:nvSpPr>
          <p:cNvPr id="6" name="Rectángulo 5"/>
          <p:cNvSpPr/>
          <p:nvPr/>
        </p:nvSpPr>
        <p:spPr>
          <a:xfrm>
            <a:off x="2755900" y="2933700"/>
            <a:ext cx="1066800" cy="7239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1"/>
                </a:solidFill>
              </a:rPr>
              <a:t>ETCD</a:t>
            </a:r>
          </a:p>
          <a:p>
            <a:pPr algn="ctr"/>
            <a:r>
              <a:rPr lang="es-MX" dirty="0" smtClean="0">
                <a:solidFill>
                  <a:schemeClr val="bg1"/>
                </a:solidFill>
              </a:rPr>
              <a:t>2379</a:t>
            </a:r>
            <a:endParaRPr lang="es-MX" dirty="0">
              <a:solidFill>
                <a:schemeClr val="bg1"/>
              </a:solidFill>
            </a:endParaRPr>
          </a:p>
        </p:txBody>
      </p:sp>
      <p:sp>
        <p:nvSpPr>
          <p:cNvPr id="7" name="Rectángulo 6"/>
          <p:cNvSpPr/>
          <p:nvPr/>
        </p:nvSpPr>
        <p:spPr>
          <a:xfrm>
            <a:off x="4191000"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8" name="Rectángulo 7"/>
          <p:cNvSpPr/>
          <p:nvPr/>
        </p:nvSpPr>
        <p:spPr>
          <a:xfrm>
            <a:off x="3098800" y="4527548"/>
            <a:ext cx="2159000" cy="5143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Kube-scheduler</a:t>
            </a:r>
            <a:endParaRPr lang="es-MX" dirty="0" smtClean="0">
              <a:solidFill>
                <a:schemeClr val="bg1"/>
              </a:solidFill>
            </a:endParaRPr>
          </a:p>
          <a:p>
            <a:pPr algn="ctr"/>
            <a:r>
              <a:rPr lang="es-MX" dirty="0" smtClean="0">
                <a:solidFill>
                  <a:schemeClr val="bg1"/>
                </a:solidFill>
              </a:rPr>
              <a:t>10251</a:t>
            </a:r>
            <a:endParaRPr lang="es-MX" dirty="0">
              <a:solidFill>
                <a:schemeClr val="bg1"/>
              </a:solidFill>
            </a:endParaRPr>
          </a:p>
        </p:txBody>
      </p:sp>
      <p:sp>
        <p:nvSpPr>
          <p:cNvPr id="10" name="Rectángulo 9"/>
          <p:cNvSpPr/>
          <p:nvPr/>
        </p:nvSpPr>
        <p:spPr>
          <a:xfrm>
            <a:off x="2755900" y="5114924"/>
            <a:ext cx="2501900" cy="5143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t>
            </a:r>
            <a:r>
              <a:rPr lang="es-MX" dirty="0" err="1" smtClean="0">
                <a:solidFill>
                  <a:schemeClr val="bg1"/>
                </a:solidFill>
              </a:rPr>
              <a:t>controller</a:t>
            </a:r>
            <a:r>
              <a:rPr lang="es-MX" dirty="0" smtClean="0">
                <a:solidFill>
                  <a:schemeClr val="bg1"/>
                </a:solidFill>
              </a:rPr>
              <a:t>-manager</a:t>
            </a:r>
          </a:p>
          <a:p>
            <a:pPr algn="ctr"/>
            <a:r>
              <a:rPr lang="es-MX" dirty="0" smtClean="0">
                <a:solidFill>
                  <a:schemeClr val="bg1"/>
                </a:solidFill>
              </a:rPr>
              <a:t>10252</a:t>
            </a:r>
            <a:endParaRPr lang="es-MX" dirty="0">
              <a:solidFill>
                <a:schemeClr val="bg1"/>
              </a:solidFill>
            </a:endParaRPr>
          </a:p>
        </p:txBody>
      </p:sp>
      <p:grpSp>
        <p:nvGrpSpPr>
          <p:cNvPr id="36" name="Grupo 35"/>
          <p:cNvGrpSpPr/>
          <p:nvPr/>
        </p:nvGrpSpPr>
        <p:grpSpPr>
          <a:xfrm>
            <a:off x="2755900" y="2146300"/>
            <a:ext cx="2501900" cy="3873496"/>
            <a:chOff x="2755900" y="2146300"/>
            <a:chExt cx="2501900" cy="3873496"/>
          </a:xfrm>
        </p:grpSpPr>
        <p:sp>
          <p:nvSpPr>
            <p:cNvPr id="4" name="Rectángulo redondeado 3"/>
            <p:cNvSpPr/>
            <p:nvPr/>
          </p:nvSpPr>
          <p:spPr>
            <a:xfrm>
              <a:off x="2755900" y="2146300"/>
              <a:ext cx="2501900" cy="36957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7030A0"/>
                  </a:solidFill>
                </a:rPr>
                <a:t>192.168.1.10</a:t>
              </a:r>
            </a:p>
            <a:p>
              <a:pPr algn="ctr"/>
              <a:r>
                <a:rPr lang="es-MX" dirty="0">
                  <a:solidFill>
                    <a:srgbClr val="7030A0"/>
                  </a:solidFill>
                </a:rPr>
                <a:t>m</a:t>
              </a:r>
              <a:r>
                <a:rPr lang="es-MX" dirty="0" smtClean="0">
                  <a:solidFill>
                    <a:srgbClr val="7030A0"/>
                  </a:solidFill>
                </a:rPr>
                <a:t>aster-01</a:t>
              </a:r>
            </a:p>
          </p:txBody>
        </p:sp>
        <p:sp>
          <p:nvSpPr>
            <p:cNvPr id="13" name="Rectángulo redondeado 12"/>
            <p:cNvSpPr/>
            <p:nvPr/>
          </p:nvSpPr>
          <p:spPr>
            <a:xfrm>
              <a:off x="3571875" y="5678486"/>
              <a:ext cx="869950" cy="34131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sp>
        <p:nvSpPr>
          <p:cNvPr id="14" name="Nube 13"/>
          <p:cNvSpPr/>
          <p:nvPr/>
        </p:nvSpPr>
        <p:spPr>
          <a:xfrm>
            <a:off x="4724400" y="5740396"/>
            <a:ext cx="1984375" cy="971552"/>
          </a:xfrm>
          <a:prstGeom prst="clou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rgbClr val="0070C0"/>
                </a:solidFill>
              </a:rPr>
              <a:t>NETWORK</a:t>
            </a:r>
          </a:p>
          <a:p>
            <a:pPr algn="ctr"/>
            <a:r>
              <a:rPr lang="es-MX" dirty="0" smtClean="0">
                <a:solidFill>
                  <a:srgbClr val="0070C0"/>
                </a:solidFill>
              </a:rPr>
              <a:t>192.168.1.0</a:t>
            </a:r>
            <a:endParaRPr lang="es-MX" dirty="0">
              <a:solidFill>
                <a:srgbClr val="0070C0"/>
              </a:solidFill>
            </a:endParaRPr>
          </a:p>
        </p:txBody>
      </p:sp>
      <p:sp>
        <p:nvSpPr>
          <p:cNvPr id="15" name="Rectángulo 14"/>
          <p:cNvSpPr/>
          <p:nvPr/>
        </p:nvSpPr>
        <p:spPr>
          <a:xfrm>
            <a:off x="6248400"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16" name="Rectángulo 15"/>
          <p:cNvSpPr/>
          <p:nvPr/>
        </p:nvSpPr>
        <p:spPr>
          <a:xfrm>
            <a:off x="6248400" y="2933700"/>
            <a:ext cx="1790700"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Services</a:t>
            </a:r>
            <a:endParaRPr lang="es-MX" dirty="0" smtClean="0"/>
          </a:p>
          <a:p>
            <a:pPr algn="ctr"/>
            <a:r>
              <a:rPr lang="es-MX" dirty="0" smtClean="0"/>
              <a:t>30000-32767</a:t>
            </a:r>
            <a:endParaRPr lang="es-MX" dirty="0"/>
          </a:p>
        </p:txBody>
      </p:sp>
      <p:sp>
        <p:nvSpPr>
          <p:cNvPr id="17" name="Rectángulo 16"/>
          <p:cNvSpPr/>
          <p:nvPr/>
        </p:nvSpPr>
        <p:spPr>
          <a:xfrm>
            <a:off x="5586413" y="1425576"/>
            <a:ext cx="1082675"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API </a:t>
            </a:r>
            <a:r>
              <a:rPr lang="es-MX" dirty="0" err="1" smtClean="0"/>
              <a:t>Clients</a:t>
            </a:r>
            <a:endParaRPr lang="es-MX" dirty="0" smtClean="0"/>
          </a:p>
        </p:txBody>
      </p:sp>
      <p:sp>
        <p:nvSpPr>
          <p:cNvPr id="18" name="Rectángulo 17"/>
          <p:cNvSpPr/>
          <p:nvPr/>
        </p:nvSpPr>
        <p:spPr>
          <a:xfrm>
            <a:off x="9163052"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19" name="Rectángulo 18"/>
          <p:cNvSpPr/>
          <p:nvPr/>
        </p:nvSpPr>
        <p:spPr>
          <a:xfrm>
            <a:off x="9163052" y="2933700"/>
            <a:ext cx="1790700"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Services</a:t>
            </a:r>
            <a:endParaRPr lang="es-MX" dirty="0" smtClean="0"/>
          </a:p>
          <a:p>
            <a:pPr algn="ctr"/>
            <a:r>
              <a:rPr lang="es-MX" dirty="0" smtClean="0"/>
              <a:t>30000-32767</a:t>
            </a:r>
            <a:endParaRPr lang="es-MX" dirty="0"/>
          </a:p>
        </p:txBody>
      </p:sp>
      <p:sp>
        <p:nvSpPr>
          <p:cNvPr id="28" name="Rectángulo 27"/>
          <p:cNvSpPr/>
          <p:nvPr/>
        </p:nvSpPr>
        <p:spPr>
          <a:xfrm>
            <a:off x="1533525" y="2933700"/>
            <a:ext cx="1066800" cy="7239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-api</a:t>
            </a:r>
          </a:p>
          <a:p>
            <a:pPr algn="ctr"/>
            <a:r>
              <a:rPr lang="es-MX" dirty="0" smtClean="0">
                <a:solidFill>
                  <a:schemeClr val="bg1"/>
                </a:solidFill>
              </a:rPr>
              <a:t>6443</a:t>
            </a:r>
            <a:endParaRPr lang="es-MX" dirty="0">
              <a:solidFill>
                <a:schemeClr val="bg1"/>
              </a:solidFill>
            </a:endParaRPr>
          </a:p>
        </p:txBody>
      </p:sp>
      <p:sp>
        <p:nvSpPr>
          <p:cNvPr id="29" name="Rectángulo 28"/>
          <p:cNvSpPr/>
          <p:nvPr/>
        </p:nvSpPr>
        <p:spPr>
          <a:xfrm>
            <a:off x="98425" y="2933700"/>
            <a:ext cx="1066800" cy="7239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1"/>
                </a:solidFill>
              </a:rPr>
              <a:t>ETCD</a:t>
            </a:r>
          </a:p>
          <a:p>
            <a:pPr algn="ctr"/>
            <a:r>
              <a:rPr lang="es-MX" dirty="0" smtClean="0">
                <a:solidFill>
                  <a:schemeClr val="bg1"/>
                </a:solidFill>
              </a:rPr>
              <a:t>2379</a:t>
            </a:r>
            <a:endParaRPr lang="es-MX" dirty="0">
              <a:solidFill>
                <a:schemeClr val="bg1"/>
              </a:solidFill>
            </a:endParaRPr>
          </a:p>
        </p:txBody>
      </p:sp>
      <p:sp>
        <p:nvSpPr>
          <p:cNvPr id="30" name="Rectángulo 29"/>
          <p:cNvSpPr/>
          <p:nvPr/>
        </p:nvSpPr>
        <p:spPr>
          <a:xfrm>
            <a:off x="1533525"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31" name="Rectángulo 30"/>
          <p:cNvSpPr/>
          <p:nvPr/>
        </p:nvSpPr>
        <p:spPr>
          <a:xfrm>
            <a:off x="441325" y="4527548"/>
            <a:ext cx="2159000" cy="5143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Kube-scheduler</a:t>
            </a:r>
            <a:endParaRPr lang="es-MX" dirty="0" smtClean="0">
              <a:solidFill>
                <a:schemeClr val="bg1"/>
              </a:solidFill>
            </a:endParaRPr>
          </a:p>
          <a:p>
            <a:pPr algn="ctr"/>
            <a:r>
              <a:rPr lang="es-MX" dirty="0" smtClean="0">
                <a:solidFill>
                  <a:schemeClr val="bg1"/>
                </a:solidFill>
              </a:rPr>
              <a:t>10251</a:t>
            </a:r>
            <a:endParaRPr lang="es-MX" dirty="0">
              <a:solidFill>
                <a:schemeClr val="bg1"/>
              </a:solidFill>
            </a:endParaRPr>
          </a:p>
        </p:txBody>
      </p:sp>
      <p:sp>
        <p:nvSpPr>
          <p:cNvPr id="32" name="Rectángulo 31"/>
          <p:cNvSpPr/>
          <p:nvPr/>
        </p:nvSpPr>
        <p:spPr>
          <a:xfrm>
            <a:off x="98425" y="5114924"/>
            <a:ext cx="2501900" cy="5143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t>
            </a:r>
            <a:r>
              <a:rPr lang="es-MX" dirty="0" err="1" smtClean="0">
                <a:solidFill>
                  <a:schemeClr val="bg1"/>
                </a:solidFill>
              </a:rPr>
              <a:t>controller</a:t>
            </a:r>
            <a:r>
              <a:rPr lang="es-MX" dirty="0" smtClean="0">
                <a:solidFill>
                  <a:schemeClr val="bg1"/>
                </a:solidFill>
              </a:rPr>
              <a:t>-manager</a:t>
            </a:r>
          </a:p>
          <a:p>
            <a:pPr algn="ctr"/>
            <a:r>
              <a:rPr lang="es-MX" dirty="0" smtClean="0">
                <a:solidFill>
                  <a:schemeClr val="bg1"/>
                </a:solidFill>
              </a:rPr>
              <a:t>10252</a:t>
            </a:r>
            <a:endParaRPr lang="es-MX" dirty="0">
              <a:solidFill>
                <a:schemeClr val="bg1"/>
              </a:solidFill>
            </a:endParaRPr>
          </a:p>
        </p:txBody>
      </p:sp>
      <p:grpSp>
        <p:nvGrpSpPr>
          <p:cNvPr id="37" name="Grupo 36"/>
          <p:cNvGrpSpPr/>
          <p:nvPr/>
        </p:nvGrpSpPr>
        <p:grpSpPr>
          <a:xfrm>
            <a:off x="98425" y="2146300"/>
            <a:ext cx="2501900" cy="3873496"/>
            <a:chOff x="98425" y="2146300"/>
            <a:chExt cx="2501900" cy="3873496"/>
          </a:xfrm>
        </p:grpSpPr>
        <p:sp>
          <p:nvSpPr>
            <p:cNvPr id="27" name="Rectángulo redondeado 26"/>
            <p:cNvSpPr/>
            <p:nvPr/>
          </p:nvSpPr>
          <p:spPr>
            <a:xfrm>
              <a:off x="98425" y="2146300"/>
              <a:ext cx="2501900" cy="36957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7030A0"/>
                  </a:solidFill>
                </a:rPr>
                <a:t>192.168.1.12</a:t>
              </a:r>
            </a:p>
            <a:p>
              <a:pPr algn="ctr"/>
              <a:r>
                <a:rPr lang="es-MX" dirty="0" smtClean="0">
                  <a:solidFill>
                    <a:srgbClr val="7030A0"/>
                  </a:solidFill>
                </a:rPr>
                <a:t>master-02</a:t>
              </a:r>
            </a:p>
          </p:txBody>
        </p:sp>
        <p:sp>
          <p:nvSpPr>
            <p:cNvPr id="33" name="Rectángulo redondeado 32"/>
            <p:cNvSpPr/>
            <p:nvPr/>
          </p:nvSpPr>
          <p:spPr>
            <a:xfrm>
              <a:off x="914400" y="5678486"/>
              <a:ext cx="869950" cy="34131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grpSp>
        <p:nvGrpSpPr>
          <p:cNvPr id="38" name="Grupo 37"/>
          <p:cNvGrpSpPr/>
          <p:nvPr/>
        </p:nvGrpSpPr>
        <p:grpSpPr>
          <a:xfrm>
            <a:off x="6248400" y="2146300"/>
            <a:ext cx="2501900" cy="3873496"/>
            <a:chOff x="6248400" y="2146300"/>
            <a:chExt cx="2501900" cy="3873496"/>
          </a:xfrm>
        </p:grpSpPr>
        <p:sp>
          <p:nvSpPr>
            <p:cNvPr id="11" name="Rectángulo redondeado 10"/>
            <p:cNvSpPr/>
            <p:nvPr/>
          </p:nvSpPr>
          <p:spPr>
            <a:xfrm>
              <a:off x="62484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F0"/>
                  </a:solidFill>
                </a:rPr>
                <a:t>192.168.1.11</a:t>
              </a:r>
            </a:p>
            <a:p>
              <a:pPr algn="ctr"/>
              <a:r>
                <a:rPr lang="es-MX" dirty="0" smtClean="0">
                  <a:solidFill>
                    <a:srgbClr val="00B0F0"/>
                  </a:solidFill>
                </a:rPr>
                <a:t>worker-01</a:t>
              </a:r>
            </a:p>
          </p:txBody>
        </p:sp>
        <p:sp>
          <p:nvSpPr>
            <p:cNvPr id="34" name="Rectángulo redondeado 33"/>
            <p:cNvSpPr/>
            <p:nvPr/>
          </p:nvSpPr>
          <p:spPr>
            <a:xfrm>
              <a:off x="7064375" y="5678486"/>
              <a:ext cx="869950" cy="34131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grpSp>
        <p:nvGrpSpPr>
          <p:cNvPr id="39" name="Grupo 38"/>
          <p:cNvGrpSpPr/>
          <p:nvPr/>
        </p:nvGrpSpPr>
        <p:grpSpPr>
          <a:xfrm>
            <a:off x="9163052" y="2146300"/>
            <a:ext cx="2501900" cy="3873496"/>
            <a:chOff x="9163052" y="2146300"/>
            <a:chExt cx="2501900" cy="3873496"/>
          </a:xfrm>
        </p:grpSpPr>
        <p:sp>
          <p:nvSpPr>
            <p:cNvPr id="12" name="Rectángulo redondeado 11"/>
            <p:cNvSpPr/>
            <p:nvPr/>
          </p:nvSpPr>
          <p:spPr>
            <a:xfrm>
              <a:off x="9163052"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F0"/>
                  </a:solidFill>
                </a:rPr>
                <a:t>192.168.1.12</a:t>
              </a:r>
            </a:p>
            <a:p>
              <a:pPr algn="ctr"/>
              <a:r>
                <a:rPr lang="es-MX" dirty="0" smtClean="0">
                  <a:solidFill>
                    <a:srgbClr val="00B0F0"/>
                  </a:solidFill>
                </a:rPr>
                <a:t>worker-02</a:t>
              </a:r>
            </a:p>
          </p:txBody>
        </p:sp>
        <p:sp>
          <p:nvSpPr>
            <p:cNvPr id="35" name="Rectángulo redondeado 34"/>
            <p:cNvSpPr/>
            <p:nvPr/>
          </p:nvSpPr>
          <p:spPr>
            <a:xfrm>
              <a:off x="9979027" y="5678486"/>
              <a:ext cx="869950" cy="34131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cxnSp>
        <p:nvCxnSpPr>
          <p:cNvPr id="41" name="Conector angular 40"/>
          <p:cNvCxnSpPr>
            <a:stCxn id="14" idx="0"/>
            <a:endCxn id="34" idx="2"/>
          </p:cNvCxnSpPr>
          <p:nvPr/>
        </p:nvCxnSpPr>
        <p:spPr>
          <a:xfrm flipV="1">
            <a:off x="6707121" y="6019796"/>
            <a:ext cx="792229"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Conector angular 43"/>
          <p:cNvCxnSpPr>
            <a:stCxn id="14" idx="0"/>
            <a:endCxn id="35" idx="2"/>
          </p:cNvCxnSpPr>
          <p:nvPr/>
        </p:nvCxnSpPr>
        <p:spPr>
          <a:xfrm flipV="1">
            <a:off x="6707121" y="6019796"/>
            <a:ext cx="3706881"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Conector angular 46"/>
          <p:cNvCxnSpPr>
            <a:stCxn id="14" idx="2"/>
            <a:endCxn id="13" idx="2"/>
          </p:cNvCxnSpPr>
          <p:nvPr/>
        </p:nvCxnSpPr>
        <p:spPr>
          <a:xfrm rot="10800000">
            <a:off x="4006851" y="6019796"/>
            <a:ext cx="723705"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14" idx="2"/>
            <a:endCxn id="33" idx="2"/>
          </p:cNvCxnSpPr>
          <p:nvPr/>
        </p:nvCxnSpPr>
        <p:spPr>
          <a:xfrm rot="10800000">
            <a:off x="1349375" y="6019796"/>
            <a:ext cx="3381180"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4178300" y="1425576"/>
            <a:ext cx="860424"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kubectl</a:t>
            </a:r>
            <a:endParaRPr lang="es-MX" dirty="0" smtClean="0"/>
          </a:p>
        </p:txBody>
      </p:sp>
      <p:cxnSp>
        <p:nvCxnSpPr>
          <p:cNvPr id="53" name="Conector angular 52"/>
          <p:cNvCxnSpPr>
            <a:stCxn id="15" idx="1"/>
            <a:endCxn id="5" idx="3"/>
          </p:cNvCxnSpPr>
          <p:nvPr/>
        </p:nvCxnSpPr>
        <p:spPr>
          <a:xfrm rot="10800000">
            <a:off x="5257800" y="3295650"/>
            <a:ext cx="990600" cy="796924"/>
          </a:xfrm>
          <a:prstGeom prst="bentConnector3">
            <a:avLst>
              <a:gd name="adj1" fmla="val 25641"/>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7" idx="2"/>
            <a:endCxn id="5" idx="3"/>
          </p:cNvCxnSpPr>
          <p:nvPr/>
        </p:nvCxnSpPr>
        <p:spPr>
          <a:xfrm rot="5400000">
            <a:off x="5056189" y="2224088"/>
            <a:ext cx="1273174" cy="869951"/>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59" name="Conector angular 58"/>
          <p:cNvCxnSpPr>
            <a:stCxn id="51" idx="3"/>
            <a:endCxn id="5" idx="3"/>
          </p:cNvCxnSpPr>
          <p:nvPr/>
        </p:nvCxnSpPr>
        <p:spPr>
          <a:xfrm>
            <a:off x="5038724" y="1724026"/>
            <a:ext cx="219076" cy="1571624"/>
          </a:xfrm>
          <a:prstGeom prst="bentConnector3">
            <a:avLst>
              <a:gd name="adj1" fmla="val 204347"/>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Conector angular 87"/>
          <p:cNvCxnSpPr>
            <a:stCxn id="10" idx="3"/>
            <a:endCxn id="5" idx="3"/>
          </p:cNvCxnSpPr>
          <p:nvPr/>
        </p:nvCxnSpPr>
        <p:spPr>
          <a:xfrm flipV="1">
            <a:off x="5257800" y="3295650"/>
            <a:ext cx="12700" cy="2076450"/>
          </a:xfrm>
          <a:prstGeom prst="bentConnector3">
            <a:avLst>
              <a:gd name="adj1" fmla="val 44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8" idx="3"/>
            <a:endCxn id="5" idx="3"/>
          </p:cNvCxnSpPr>
          <p:nvPr/>
        </p:nvCxnSpPr>
        <p:spPr>
          <a:xfrm flipV="1">
            <a:off x="5257800" y="3295650"/>
            <a:ext cx="12700" cy="1489074"/>
          </a:xfrm>
          <a:prstGeom prst="bentConnector3">
            <a:avLst>
              <a:gd name="adj1" fmla="val 27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7" idx="3"/>
            <a:endCxn id="5" idx="3"/>
          </p:cNvCxnSpPr>
          <p:nvPr/>
        </p:nvCxnSpPr>
        <p:spPr>
          <a:xfrm flipV="1">
            <a:off x="5257800" y="3295650"/>
            <a:ext cx="12700" cy="796924"/>
          </a:xfrm>
          <a:prstGeom prst="bentConnector3">
            <a:avLst>
              <a:gd name="adj1" fmla="val 13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3" name="Conector angular 102"/>
          <p:cNvCxnSpPr>
            <a:stCxn id="6" idx="3"/>
            <a:endCxn id="5" idx="1"/>
          </p:cNvCxnSpPr>
          <p:nvPr/>
        </p:nvCxnSpPr>
        <p:spPr>
          <a:xfrm>
            <a:off x="3822700" y="3295650"/>
            <a:ext cx="368300" cy="12700"/>
          </a:xfrm>
          <a:prstGeom prst="bentConnector3">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068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5" grpId="0" animBg="1"/>
      <p:bldP spid="16" grpId="0" animBg="1"/>
      <p:bldP spid="17" grpId="0" animBg="1"/>
      <p:bldP spid="18" grpId="0" animBg="1"/>
      <p:bldP spid="19" grpId="0" animBg="1"/>
      <p:bldP spid="28" grpId="0" animBg="1"/>
      <p:bldP spid="29" grpId="0" animBg="1"/>
      <p:bldP spid="30" grpId="0" animBg="1"/>
      <p:bldP spid="31" grpId="0" animBg="1"/>
      <p:bldP spid="32" grpId="0" animBg="1"/>
      <p:bldP spid="5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Nube 57"/>
          <p:cNvSpPr/>
          <p:nvPr/>
        </p:nvSpPr>
        <p:spPr>
          <a:xfrm>
            <a:off x="3577921" y="3396863"/>
            <a:ext cx="8448979" cy="1645479"/>
          </a:xfrm>
          <a:prstGeom prst="cloud">
            <a:avLst/>
          </a:prstGeom>
          <a:solidFill>
            <a:srgbClr val="C2DAFE">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Nube 27"/>
          <p:cNvSpPr/>
          <p:nvPr/>
        </p:nvSpPr>
        <p:spPr>
          <a:xfrm>
            <a:off x="3722127" y="1745967"/>
            <a:ext cx="8448979" cy="2290184"/>
          </a:xfrm>
          <a:prstGeom prst="cloud">
            <a:avLst/>
          </a:prstGeom>
          <a:solidFill>
            <a:srgbClr val="C2DAFE">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p:cNvSpPr>
            <a:spLocks noGrp="1"/>
          </p:cNvSpPr>
          <p:nvPr>
            <p:ph type="title"/>
          </p:nvPr>
        </p:nvSpPr>
        <p:spPr/>
        <p:txBody>
          <a:bodyPr/>
          <a:lstStyle/>
          <a:p>
            <a:r>
              <a:rPr lang="es-MX" dirty="0" smtClean="0"/>
              <a:t>5.- k8s </a:t>
            </a:r>
            <a:r>
              <a:rPr lang="es-MX" dirty="0" err="1" smtClean="0"/>
              <a:t>Networking</a:t>
            </a:r>
            <a:r>
              <a:rPr lang="es-MX" dirty="0" smtClean="0"/>
              <a:t> – </a:t>
            </a:r>
            <a:r>
              <a:rPr lang="es-MX" dirty="0" err="1" smtClean="0"/>
              <a:t>Pod</a:t>
            </a:r>
            <a:r>
              <a:rPr lang="es-MX" dirty="0" smtClean="0"/>
              <a:t> </a:t>
            </a:r>
            <a:r>
              <a:rPr lang="es-MX" dirty="0" err="1" smtClean="0"/>
              <a:t>Networking</a:t>
            </a:r>
            <a:endParaRPr lang="es-MX" dirty="0"/>
          </a:p>
        </p:txBody>
      </p:sp>
      <p:sp>
        <p:nvSpPr>
          <p:cNvPr id="5" name="Rectángulo redondeado 4"/>
          <p:cNvSpPr/>
          <p:nvPr/>
        </p:nvSpPr>
        <p:spPr>
          <a:xfrm>
            <a:off x="68326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7" name="Rectángulo redondeado 6"/>
          <p:cNvSpPr/>
          <p:nvPr/>
        </p:nvSpPr>
        <p:spPr>
          <a:xfrm>
            <a:off x="95250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8" name="Rectángulo redondeado 7"/>
          <p:cNvSpPr/>
          <p:nvPr/>
        </p:nvSpPr>
        <p:spPr>
          <a:xfrm>
            <a:off x="41402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smtClean="0">
              <a:solidFill>
                <a:srgbClr val="00B0F0"/>
              </a:solidFill>
            </a:endParaRPr>
          </a:p>
        </p:txBody>
      </p:sp>
      <p:sp>
        <p:nvSpPr>
          <p:cNvPr id="9" name="Nube 8"/>
          <p:cNvSpPr/>
          <p:nvPr/>
        </p:nvSpPr>
        <p:spPr>
          <a:xfrm>
            <a:off x="7091362" y="5842000"/>
            <a:ext cx="1984375" cy="971552"/>
          </a:xfrm>
          <a:prstGeom prst="clou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rgbClr val="0070C0"/>
                </a:solidFill>
              </a:rPr>
              <a:t>NETWORK</a:t>
            </a:r>
          </a:p>
        </p:txBody>
      </p:sp>
      <p:cxnSp>
        <p:nvCxnSpPr>
          <p:cNvPr id="11" name="Conector angular 10"/>
          <p:cNvCxnSpPr>
            <a:stCxn id="9" idx="2"/>
            <a:endCxn id="8" idx="2"/>
          </p:cNvCxnSpPr>
          <p:nvPr/>
        </p:nvCxnSpPr>
        <p:spPr>
          <a:xfrm rot="10800000">
            <a:off x="5391151" y="5842000"/>
            <a:ext cx="1706367" cy="4857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Conector angular 11"/>
          <p:cNvCxnSpPr>
            <a:stCxn id="9" idx="0"/>
            <a:endCxn id="7" idx="2"/>
          </p:cNvCxnSpPr>
          <p:nvPr/>
        </p:nvCxnSpPr>
        <p:spPr>
          <a:xfrm flipV="1">
            <a:off x="9074083" y="5842000"/>
            <a:ext cx="1701867" cy="4857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4523874" y="2731168"/>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Elipse 19"/>
          <p:cNvSpPr/>
          <p:nvPr/>
        </p:nvSpPr>
        <p:spPr>
          <a:xfrm>
            <a:off x="5510798" y="2731168"/>
            <a:ext cx="505326" cy="5053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lipse 20"/>
          <p:cNvSpPr/>
          <p:nvPr/>
        </p:nvSpPr>
        <p:spPr>
          <a:xfrm>
            <a:off x="7830886" y="2737769"/>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p:cNvSpPr/>
          <p:nvPr/>
        </p:nvSpPr>
        <p:spPr>
          <a:xfrm>
            <a:off x="10523287" y="2737769"/>
            <a:ext cx="505326" cy="5053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p:cNvSpPr txBox="1"/>
          <p:nvPr/>
        </p:nvSpPr>
        <p:spPr>
          <a:xfrm>
            <a:off x="193592" y="2056348"/>
            <a:ext cx="3497345"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Every POD should have an IP </a:t>
            </a:r>
            <a:r>
              <a:rPr lang="en-US" sz="2000" dirty="0" smtClean="0"/>
              <a:t>Address</a:t>
            </a:r>
          </a:p>
          <a:p>
            <a:pPr marL="285750" indent="-285750" algn="just">
              <a:buFont typeface="Arial" panose="020B0604020202020204" pitchFamily="34" charset="0"/>
              <a:buChar char="•"/>
            </a:pPr>
            <a:r>
              <a:rPr lang="en-US" sz="2000" dirty="0" smtClean="0"/>
              <a:t>Every </a:t>
            </a:r>
            <a:r>
              <a:rPr lang="en-US" sz="2000" dirty="0"/>
              <a:t>POD should be able to communicate with every other POD in the same node</a:t>
            </a:r>
            <a:r>
              <a:rPr lang="en-US" sz="2000" dirty="0" smtClean="0"/>
              <a:t>.</a:t>
            </a:r>
          </a:p>
          <a:p>
            <a:pPr marL="285750" indent="-285750" algn="just">
              <a:buFont typeface="Arial" panose="020B0604020202020204" pitchFamily="34" charset="0"/>
              <a:buChar char="•"/>
            </a:pPr>
            <a:r>
              <a:rPr lang="en-US" sz="2000" dirty="0" smtClean="0"/>
              <a:t>Every </a:t>
            </a:r>
            <a:r>
              <a:rPr lang="en-US" sz="2000" dirty="0"/>
              <a:t>POD should be able to communicate with every other POD on other nodes without NAT.</a:t>
            </a:r>
            <a:endParaRPr lang="es-MX" sz="2000" dirty="0"/>
          </a:p>
        </p:txBody>
      </p:sp>
      <p:grpSp>
        <p:nvGrpSpPr>
          <p:cNvPr id="42" name="Grupo 41"/>
          <p:cNvGrpSpPr/>
          <p:nvPr/>
        </p:nvGrpSpPr>
        <p:grpSpPr>
          <a:xfrm>
            <a:off x="4379633" y="3248549"/>
            <a:ext cx="6793220" cy="277901"/>
            <a:chOff x="4379633" y="3248549"/>
            <a:chExt cx="6793220" cy="277901"/>
          </a:xfrm>
        </p:grpSpPr>
        <p:sp>
          <p:nvSpPr>
            <p:cNvPr id="24" name="CuadroTexto 23"/>
            <p:cNvSpPr txBox="1"/>
            <p:nvPr/>
          </p:nvSpPr>
          <p:spPr>
            <a:xfrm>
              <a:off x="4379633" y="3248550"/>
              <a:ext cx="793807" cy="230832"/>
            </a:xfrm>
            <a:prstGeom prst="rect">
              <a:avLst/>
            </a:prstGeom>
            <a:noFill/>
          </p:spPr>
          <p:txBody>
            <a:bodyPr wrap="none" rtlCol="0">
              <a:spAutoFit/>
            </a:bodyPr>
            <a:lstStyle/>
            <a:p>
              <a:r>
                <a:rPr lang="es-MX" sz="900" dirty="0" smtClean="0"/>
                <a:t>172.18.1.11</a:t>
              </a:r>
              <a:endParaRPr lang="es-MX" sz="900" dirty="0"/>
            </a:p>
          </p:txBody>
        </p:sp>
        <p:sp>
          <p:nvSpPr>
            <p:cNvPr id="25" name="CuadroTexto 24"/>
            <p:cNvSpPr txBox="1"/>
            <p:nvPr/>
          </p:nvSpPr>
          <p:spPr>
            <a:xfrm>
              <a:off x="5370775" y="3248549"/>
              <a:ext cx="793807" cy="230832"/>
            </a:xfrm>
            <a:prstGeom prst="rect">
              <a:avLst/>
            </a:prstGeom>
            <a:noFill/>
          </p:spPr>
          <p:txBody>
            <a:bodyPr wrap="none" rtlCol="0">
              <a:spAutoFit/>
            </a:bodyPr>
            <a:lstStyle/>
            <a:p>
              <a:r>
                <a:rPr lang="es-MX" sz="900" dirty="0" smtClean="0"/>
                <a:t>172.18.1.12</a:t>
              </a:r>
              <a:endParaRPr lang="es-MX" sz="900" dirty="0"/>
            </a:p>
          </p:txBody>
        </p:sp>
        <p:sp>
          <p:nvSpPr>
            <p:cNvPr id="26" name="CuadroTexto 25"/>
            <p:cNvSpPr txBox="1"/>
            <p:nvPr/>
          </p:nvSpPr>
          <p:spPr>
            <a:xfrm>
              <a:off x="7686645" y="3248549"/>
              <a:ext cx="793807" cy="230832"/>
            </a:xfrm>
            <a:prstGeom prst="rect">
              <a:avLst/>
            </a:prstGeom>
            <a:noFill/>
          </p:spPr>
          <p:txBody>
            <a:bodyPr wrap="none" rtlCol="0">
              <a:spAutoFit/>
            </a:bodyPr>
            <a:lstStyle/>
            <a:p>
              <a:r>
                <a:rPr lang="es-MX" sz="900" dirty="0" smtClean="0"/>
                <a:t>172.18.2.11</a:t>
              </a:r>
              <a:endParaRPr lang="es-MX" sz="900" dirty="0"/>
            </a:p>
          </p:txBody>
        </p:sp>
        <p:sp>
          <p:nvSpPr>
            <p:cNvPr id="27" name="CuadroTexto 26"/>
            <p:cNvSpPr txBox="1"/>
            <p:nvPr/>
          </p:nvSpPr>
          <p:spPr>
            <a:xfrm>
              <a:off x="10379046" y="3295618"/>
              <a:ext cx="793807" cy="230832"/>
            </a:xfrm>
            <a:prstGeom prst="rect">
              <a:avLst/>
            </a:prstGeom>
            <a:noFill/>
          </p:spPr>
          <p:txBody>
            <a:bodyPr wrap="none" rtlCol="0">
              <a:spAutoFit/>
            </a:bodyPr>
            <a:lstStyle/>
            <a:p>
              <a:r>
                <a:rPr lang="es-MX" sz="900" dirty="0" smtClean="0"/>
                <a:t>172.18.3.11</a:t>
              </a:r>
              <a:endParaRPr lang="es-MX" sz="900" dirty="0"/>
            </a:p>
          </p:txBody>
        </p:sp>
      </p:grpSp>
      <p:grpSp>
        <p:nvGrpSpPr>
          <p:cNvPr id="41" name="Grupo 40"/>
          <p:cNvGrpSpPr/>
          <p:nvPr/>
        </p:nvGrpSpPr>
        <p:grpSpPr>
          <a:xfrm>
            <a:off x="4776537" y="2731167"/>
            <a:ext cx="6005762" cy="265364"/>
            <a:chOff x="4776537" y="2731167"/>
            <a:chExt cx="6005762" cy="265364"/>
          </a:xfrm>
        </p:grpSpPr>
        <p:cxnSp>
          <p:nvCxnSpPr>
            <p:cNvPr id="30" name="Conector angular 29"/>
            <p:cNvCxnSpPr>
              <a:stCxn id="19" idx="6"/>
              <a:endCxn id="20" idx="2"/>
            </p:cNvCxnSpPr>
            <p:nvPr/>
          </p:nvCxnSpPr>
          <p:spPr>
            <a:xfrm>
              <a:off x="5029200" y="2983831"/>
              <a:ext cx="481598" cy="12700"/>
            </a:xfrm>
            <a:prstGeom prst="bentConnector3">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Conector angular 31"/>
            <p:cNvCxnSpPr>
              <a:stCxn id="19" idx="0"/>
              <a:endCxn id="21" idx="0"/>
            </p:cNvCxnSpPr>
            <p:nvPr/>
          </p:nvCxnSpPr>
          <p:spPr>
            <a:xfrm rot="16200000" flipH="1">
              <a:off x="6426742" y="1080962"/>
              <a:ext cx="6601" cy="3307012"/>
            </a:xfrm>
            <a:prstGeom prst="bentConnector3">
              <a:avLst>
                <a:gd name="adj1" fmla="val -3463112"/>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Conector angular 34"/>
            <p:cNvCxnSpPr>
              <a:stCxn id="20" idx="0"/>
              <a:endCxn id="21" idx="0"/>
            </p:cNvCxnSpPr>
            <p:nvPr/>
          </p:nvCxnSpPr>
          <p:spPr>
            <a:xfrm rot="16200000" flipH="1">
              <a:off x="6920204" y="1574424"/>
              <a:ext cx="6601" cy="2320088"/>
            </a:xfrm>
            <a:prstGeom prst="bentConnector3">
              <a:avLst>
                <a:gd name="adj1" fmla="val -3463112"/>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Conector angular 37"/>
            <p:cNvCxnSpPr>
              <a:stCxn id="21" idx="0"/>
              <a:endCxn id="22" idx="0"/>
            </p:cNvCxnSpPr>
            <p:nvPr/>
          </p:nvCxnSpPr>
          <p:spPr>
            <a:xfrm rot="5400000" flipH="1" flipV="1">
              <a:off x="9429749" y="1391569"/>
              <a:ext cx="12700" cy="2692401"/>
            </a:xfrm>
            <a:prstGeom prst="bentConnector3">
              <a:avLst>
                <a:gd name="adj1" fmla="val 1800000"/>
              </a:avLst>
            </a:prstGeom>
            <a:ln>
              <a:prstDash val="dash"/>
            </a:ln>
          </p:spPr>
          <p:style>
            <a:lnRef idx="1">
              <a:schemeClr val="accent1"/>
            </a:lnRef>
            <a:fillRef idx="0">
              <a:schemeClr val="accent1"/>
            </a:fillRef>
            <a:effectRef idx="0">
              <a:schemeClr val="accent1"/>
            </a:effectRef>
            <a:fontRef idx="minor">
              <a:schemeClr val="tx1"/>
            </a:fontRef>
          </p:style>
        </p:cxnSp>
      </p:grpSp>
      <p:sp>
        <p:nvSpPr>
          <p:cNvPr id="43" name="Nube 42"/>
          <p:cNvSpPr/>
          <p:nvPr/>
        </p:nvSpPr>
        <p:spPr>
          <a:xfrm>
            <a:off x="4640068" y="3665374"/>
            <a:ext cx="1497208" cy="801665"/>
          </a:xfrm>
          <a:prstGeom prst="cloud">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2">
                    <a:lumMod val="75000"/>
                  </a:schemeClr>
                </a:solidFill>
              </a:rPr>
              <a:t>Bridge</a:t>
            </a:r>
          </a:p>
          <a:p>
            <a:pPr algn="ctr"/>
            <a:r>
              <a:rPr lang="es-MX" dirty="0">
                <a:solidFill>
                  <a:schemeClr val="bg2">
                    <a:lumMod val="75000"/>
                  </a:schemeClr>
                </a:solidFill>
              </a:rPr>
              <a:t>v</a:t>
            </a:r>
            <a:r>
              <a:rPr lang="es-MX" dirty="0" smtClean="0">
                <a:solidFill>
                  <a:schemeClr val="bg2">
                    <a:lumMod val="75000"/>
                  </a:schemeClr>
                </a:solidFill>
              </a:rPr>
              <a:t>-net-0</a:t>
            </a:r>
            <a:endParaRPr lang="es-MX" dirty="0">
              <a:solidFill>
                <a:schemeClr val="bg2">
                  <a:lumMod val="75000"/>
                </a:schemeClr>
              </a:solidFill>
            </a:endParaRPr>
          </a:p>
        </p:txBody>
      </p:sp>
      <p:sp>
        <p:nvSpPr>
          <p:cNvPr id="44" name="Nube 43"/>
          <p:cNvSpPr/>
          <p:nvPr/>
        </p:nvSpPr>
        <p:spPr>
          <a:xfrm>
            <a:off x="7218906" y="3665374"/>
            <a:ext cx="1497208" cy="801665"/>
          </a:xfrm>
          <a:prstGeom prst="cloud">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2">
                    <a:lumMod val="75000"/>
                  </a:schemeClr>
                </a:solidFill>
              </a:rPr>
              <a:t>Bridge</a:t>
            </a:r>
          </a:p>
          <a:p>
            <a:pPr algn="ctr"/>
            <a:r>
              <a:rPr lang="es-MX" dirty="0">
                <a:solidFill>
                  <a:schemeClr val="bg2">
                    <a:lumMod val="75000"/>
                  </a:schemeClr>
                </a:solidFill>
              </a:rPr>
              <a:t>v</a:t>
            </a:r>
            <a:r>
              <a:rPr lang="es-MX" dirty="0" smtClean="0">
                <a:solidFill>
                  <a:schemeClr val="bg2">
                    <a:lumMod val="75000"/>
                  </a:schemeClr>
                </a:solidFill>
              </a:rPr>
              <a:t>-net-0</a:t>
            </a:r>
            <a:endParaRPr lang="es-MX" dirty="0">
              <a:solidFill>
                <a:schemeClr val="bg2">
                  <a:lumMod val="75000"/>
                </a:schemeClr>
              </a:solidFill>
            </a:endParaRPr>
          </a:p>
        </p:txBody>
      </p:sp>
      <p:sp>
        <p:nvSpPr>
          <p:cNvPr id="45" name="Nube 44"/>
          <p:cNvSpPr/>
          <p:nvPr/>
        </p:nvSpPr>
        <p:spPr>
          <a:xfrm>
            <a:off x="10027345" y="3665374"/>
            <a:ext cx="1497208" cy="801665"/>
          </a:xfrm>
          <a:prstGeom prst="cloud">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2">
                    <a:lumMod val="75000"/>
                  </a:schemeClr>
                </a:solidFill>
              </a:rPr>
              <a:t>Bridge</a:t>
            </a:r>
          </a:p>
          <a:p>
            <a:pPr algn="ctr"/>
            <a:r>
              <a:rPr lang="es-MX" dirty="0">
                <a:solidFill>
                  <a:schemeClr val="bg2">
                    <a:lumMod val="75000"/>
                  </a:schemeClr>
                </a:solidFill>
              </a:rPr>
              <a:t>v</a:t>
            </a:r>
            <a:r>
              <a:rPr lang="es-MX" dirty="0" smtClean="0">
                <a:solidFill>
                  <a:schemeClr val="bg2">
                    <a:lumMod val="75000"/>
                  </a:schemeClr>
                </a:solidFill>
              </a:rPr>
              <a:t>-net-0</a:t>
            </a:r>
            <a:endParaRPr lang="es-MX" dirty="0">
              <a:solidFill>
                <a:schemeClr val="bg2">
                  <a:lumMod val="75000"/>
                </a:schemeClr>
              </a:solidFill>
            </a:endParaRPr>
          </a:p>
        </p:txBody>
      </p:sp>
      <p:grpSp>
        <p:nvGrpSpPr>
          <p:cNvPr id="49" name="Grupo 48"/>
          <p:cNvGrpSpPr/>
          <p:nvPr/>
        </p:nvGrpSpPr>
        <p:grpSpPr>
          <a:xfrm>
            <a:off x="4878252" y="4296345"/>
            <a:ext cx="6420436" cy="430888"/>
            <a:chOff x="4878252" y="4296345"/>
            <a:chExt cx="6420436" cy="430888"/>
          </a:xfrm>
        </p:grpSpPr>
        <p:sp>
          <p:nvSpPr>
            <p:cNvPr id="46" name="CuadroTexto 45"/>
            <p:cNvSpPr txBox="1"/>
            <p:nvPr/>
          </p:nvSpPr>
          <p:spPr>
            <a:xfrm>
              <a:off x="4878252" y="4296346"/>
              <a:ext cx="1045478" cy="430887"/>
            </a:xfrm>
            <a:prstGeom prst="rect">
              <a:avLst/>
            </a:prstGeom>
            <a:noFill/>
          </p:spPr>
          <p:txBody>
            <a:bodyPr wrap="none" rtlCol="0">
              <a:spAutoFit/>
            </a:bodyPr>
            <a:lstStyle/>
            <a:p>
              <a:pPr algn="ctr"/>
              <a:r>
                <a:rPr lang="es-MX" sz="1100" dirty="0" smtClean="0"/>
                <a:t>10.244.1.0/24</a:t>
              </a:r>
            </a:p>
            <a:p>
              <a:pPr algn="ctr"/>
              <a:r>
                <a:rPr lang="es-MX" sz="1100" dirty="0" smtClean="0"/>
                <a:t>10.244.1.1</a:t>
              </a:r>
              <a:endParaRPr lang="es-MX" sz="1100" dirty="0"/>
            </a:p>
          </p:txBody>
        </p:sp>
        <p:sp>
          <p:nvSpPr>
            <p:cNvPr id="47" name="CuadroTexto 46"/>
            <p:cNvSpPr txBox="1"/>
            <p:nvPr/>
          </p:nvSpPr>
          <p:spPr>
            <a:xfrm>
              <a:off x="7567159" y="4296346"/>
              <a:ext cx="1045478" cy="430887"/>
            </a:xfrm>
            <a:prstGeom prst="rect">
              <a:avLst/>
            </a:prstGeom>
            <a:noFill/>
          </p:spPr>
          <p:txBody>
            <a:bodyPr wrap="none" rtlCol="0">
              <a:spAutoFit/>
            </a:bodyPr>
            <a:lstStyle/>
            <a:p>
              <a:pPr algn="ctr"/>
              <a:r>
                <a:rPr lang="es-MX" sz="1100" dirty="0" smtClean="0"/>
                <a:t>10.244.1.0/24</a:t>
              </a:r>
            </a:p>
            <a:p>
              <a:pPr algn="ctr"/>
              <a:r>
                <a:rPr lang="es-MX" sz="1100" dirty="0" smtClean="0"/>
                <a:t>10.244.2.1</a:t>
              </a:r>
              <a:endParaRPr lang="es-MX" sz="1100" dirty="0"/>
            </a:p>
          </p:txBody>
        </p:sp>
        <p:sp>
          <p:nvSpPr>
            <p:cNvPr id="48" name="CuadroTexto 47"/>
            <p:cNvSpPr txBox="1"/>
            <p:nvPr/>
          </p:nvSpPr>
          <p:spPr>
            <a:xfrm>
              <a:off x="10253210" y="4296345"/>
              <a:ext cx="1045478" cy="430887"/>
            </a:xfrm>
            <a:prstGeom prst="rect">
              <a:avLst/>
            </a:prstGeom>
            <a:noFill/>
          </p:spPr>
          <p:txBody>
            <a:bodyPr wrap="none" rtlCol="0">
              <a:spAutoFit/>
            </a:bodyPr>
            <a:lstStyle/>
            <a:p>
              <a:pPr algn="ctr"/>
              <a:r>
                <a:rPr lang="es-MX" sz="1100" dirty="0" smtClean="0"/>
                <a:t>10.244.1.0/24</a:t>
              </a:r>
            </a:p>
            <a:p>
              <a:pPr algn="ctr"/>
              <a:r>
                <a:rPr lang="es-MX" sz="1100" dirty="0" smtClean="0"/>
                <a:t>10.244.3.1</a:t>
              </a:r>
              <a:endParaRPr lang="es-MX" sz="1100" dirty="0"/>
            </a:p>
          </p:txBody>
        </p:sp>
      </p:grpSp>
      <p:sp>
        <p:nvSpPr>
          <p:cNvPr id="50" name="CuadroTexto 49"/>
          <p:cNvSpPr txBox="1"/>
          <p:nvPr/>
        </p:nvSpPr>
        <p:spPr>
          <a:xfrm>
            <a:off x="7483802" y="6352780"/>
            <a:ext cx="1128835" cy="307777"/>
          </a:xfrm>
          <a:prstGeom prst="rect">
            <a:avLst/>
          </a:prstGeom>
          <a:noFill/>
        </p:spPr>
        <p:txBody>
          <a:bodyPr wrap="none" rtlCol="0">
            <a:spAutoFit/>
          </a:bodyPr>
          <a:lstStyle/>
          <a:p>
            <a:r>
              <a:rPr lang="es-MX" sz="1400" dirty="0" smtClean="0"/>
              <a:t>192.168.1.0</a:t>
            </a:r>
          </a:p>
        </p:txBody>
      </p:sp>
      <p:sp>
        <p:nvSpPr>
          <p:cNvPr id="52" name="CuadroTexto 51"/>
          <p:cNvSpPr txBox="1"/>
          <p:nvPr/>
        </p:nvSpPr>
        <p:spPr>
          <a:xfrm>
            <a:off x="3000958" y="6045003"/>
            <a:ext cx="184731" cy="307777"/>
          </a:xfrm>
          <a:prstGeom prst="rect">
            <a:avLst/>
          </a:prstGeom>
          <a:noFill/>
        </p:spPr>
        <p:txBody>
          <a:bodyPr wrap="none" rtlCol="0">
            <a:spAutoFit/>
          </a:bodyPr>
          <a:lstStyle/>
          <a:p>
            <a:endParaRPr lang="es-MX" sz="1400" dirty="0" smtClean="0"/>
          </a:p>
        </p:txBody>
      </p:sp>
      <p:sp>
        <p:nvSpPr>
          <p:cNvPr id="53" name="CuadroTexto 52"/>
          <p:cNvSpPr txBox="1"/>
          <p:nvPr/>
        </p:nvSpPr>
        <p:spPr>
          <a:xfrm>
            <a:off x="4331884" y="5500316"/>
            <a:ext cx="2138214" cy="307777"/>
          </a:xfrm>
          <a:prstGeom prst="rect">
            <a:avLst/>
          </a:prstGeom>
          <a:noFill/>
        </p:spPr>
        <p:txBody>
          <a:bodyPr wrap="none" rtlCol="0">
            <a:spAutoFit/>
          </a:bodyPr>
          <a:lstStyle/>
          <a:p>
            <a:r>
              <a:rPr lang="es-MX" sz="1400" dirty="0" smtClean="0"/>
              <a:t>NODE1	192.168.1.11</a:t>
            </a:r>
          </a:p>
        </p:txBody>
      </p:sp>
      <p:sp>
        <p:nvSpPr>
          <p:cNvPr id="54" name="CuadroTexto 53"/>
          <p:cNvSpPr txBox="1"/>
          <p:nvPr/>
        </p:nvSpPr>
        <p:spPr>
          <a:xfrm>
            <a:off x="7020791" y="5500316"/>
            <a:ext cx="2151551" cy="307777"/>
          </a:xfrm>
          <a:prstGeom prst="rect">
            <a:avLst/>
          </a:prstGeom>
          <a:noFill/>
        </p:spPr>
        <p:txBody>
          <a:bodyPr wrap="none" rtlCol="0">
            <a:spAutoFit/>
          </a:bodyPr>
          <a:lstStyle/>
          <a:p>
            <a:r>
              <a:rPr lang="es-MX" sz="1400" dirty="0" smtClean="0"/>
              <a:t>NODE1	192.168.1.12</a:t>
            </a:r>
          </a:p>
        </p:txBody>
      </p:sp>
      <p:sp>
        <p:nvSpPr>
          <p:cNvPr id="55" name="CuadroTexto 54"/>
          <p:cNvSpPr txBox="1"/>
          <p:nvPr/>
        </p:nvSpPr>
        <p:spPr>
          <a:xfrm>
            <a:off x="9713193" y="5500315"/>
            <a:ext cx="2151551" cy="307777"/>
          </a:xfrm>
          <a:prstGeom prst="rect">
            <a:avLst/>
          </a:prstGeom>
          <a:noFill/>
        </p:spPr>
        <p:txBody>
          <a:bodyPr wrap="none" rtlCol="0">
            <a:spAutoFit/>
          </a:bodyPr>
          <a:lstStyle/>
          <a:p>
            <a:r>
              <a:rPr lang="es-MX" sz="1400" dirty="0" smtClean="0"/>
              <a:t>NODE1	192.168.1.13</a:t>
            </a:r>
          </a:p>
        </p:txBody>
      </p:sp>
      <p:graphicFrame>
        <p:nvGraphicFramePr>
          <p:cNvPr id="56" name="Tabla 55"/>
          <p:cNvGraphicFramePr>
            <a:graphicFrameLocks noGrp="1"/>
          </p:cNvGraphicFramePr>
          <p:nvPr>
            <p:extLst>
              <p:ext uri="{D42A27DB-BD31-4B8C-83A1-F6EECF244321}">
                <p14:modId xmlns:p14="http://schemas.microsoft.com/office/powerpoint/2010/main" val="1730532105"/>
              </p:ext>
            </p:extLst>
          </p:nvPr>
        </p:nvGraphicFramePr>
        <p:xfrm>
          <a:off x="310622" y="5315164"/>
          <a:ext cx="2918532" cy="1341120"/>
        </p:xfrm>
        <a:graphic>
          <a:graphicData uri="http://schemas.openxmlformats.org/drawingml/2006/table">
            <a:tbl>
              <a:tblPr firstRow="1" bandRow="1">
                <a:tableStyleId>{5C22544A-7EE6-4342-B048-85BDC9FD1C3A}</a:tableStyleId>
              </a:tblPr>
              <a:tblGrid>
                <a:gridCol w="1459266">
                  <a:extLst>
                    <a:ext uri="{9D8B030D-6E8A-4147-A177-3AD203B41FA5}">
                      <a16:colId xmlns:a16="http://schemas.microsoft.com/office/drawing/2014/main" val="566441633"/>
                    </a:ext>
                  </a:extLst>
                </a:gridCol>
                <a:gridCol w="1459266">
                  <a:extLst>
                    <a:ext uri="{9D8B030D-6E8A-4147-A177-3AD203B41FA5}">
                      <a16:colId xmlns:a16="http://schemas.microsoft.com/office/drawing/2014/main" val="1206132790"/>
                    </a:ext>
                  </a:extLst>
                </a:gridCol>
              </a:tblGrid>
              <a:tr h="257225">
                <a:tc>
                  <a:txBody>
                    <a:bodyPr/>
                    <a:lstStyle/>
                    <a:p>
                      <a:r>
                        <a:rPr lang="es-MX" sz="1600" dirty="0" smtClean="0"/>
                        <a:t>NETWORK</a:t>
                      </a:r>
                      <a:endParaRPr lang="es-MX" sz="1600" dirty="0"/>
                    </a:p>
                  </a:txBody>
                  <a:tcPr/>
                </a:tc>
                <a:tc>
                  <a:txBody>
                    <a:bodyPr/>
                    <a:lstStyle/>
                    <a:p>
                      <a:r>
                        <a:rPr lang="es-MX" sz="1600" dirty="0" smtClean="0"/>
                        <a:t>GATEWAY</a:t>
                      </a:r>
                      <a:endParaRPr lang="es-MX" sz="1600" dirty="0"/>
                    </a:p>
                  </a:txBody>
                  <a:tcPr/>
                </a:tc>
                <a:extLst>
                  <a:ext uri="{0D108BD9-81ED-4DB2-BD59-A6C34878D82A}">
                    <a16:rowId xmlns:a16="http://schemas.microsoft.com/office/drawing/2014/main" val="1988556779"/>
                  </a:ext>
                </a:extLst>
              </a:tr>
              <a:tr h="257225">
                <a:tc>
                  <a:txBody>
                    <a:bodyPr/>
                    <a:lstStyle/>
                    <a:p>
                      <a:r>
                        <a:rPr lang="es-MX" sz="1600" dirty="0" smtClean="0"/>
                        <a:t>10.244.1.0/24</a:t>
                      </a:r>
                      <a:endParaRPr lang="es-MX" sz="1600" dirty="0"/>
                    </a:p>
                  </a:txBody>
                  <a:tcPr/>
                </a:tc>
                <a:tc>
                  <a:txBody>
                    <a:bodyPr/>
                    <a:lstStyle/>
                    <a:p>
                      <a:r>
                        <a:rPr lang="es-MX" sz="1600" dirty="0" smtClean="0"/>
                        <a:t>192.168.1.11</a:t>
                      </a:r>
                      <a:endParaRPr lang="es-MX" sz="1600" dirty="0"/>
                    </a:p>
                  </a:txBody>
                  <a:tcPr/>
                </a:tc>
                <a:extLst>
                  <a:ext uri="{0D108BD9-81ED-4DB2-BD59-A6C34878D82A}">
                    <a16:rowId xmlns:a16="http://schemas.microsoft.com/office/drawing/2014/main" val="966332816"/>
                  </a:ext>
                </a:extLst>
              </a:tr>
              <a:tr h="257225">
                <a:tc>
                  <a:txBody>
                    <a:bodyPr/>
                    <a:lstStyle/>
                    <a:p>
                      <a:r>
                        <a:rPr lang="es-MX" sz="1600" dirty="0" smtClean="0"/>
                        <a:t>10.244.2.0/24</a:t>
                      </a:r>
                      <a:endParaRPr lang="es-MX" sz="1600" dirty="0"/>
                    </a:p>
                  </a:txBody>
                  <a:tcPr/>
                </a:tc>
                <a:tc>
                  <a:txBody>
                    <a:bodyPr/>
                    <a:lstStyle/>
                    <a:p>
                      <a:r>
                        <a:rPr lang="es-MX" sz="1600" dirty="0" smtClean="0"/>
                        <a:t>192.168.1.12</a:t>
                      </a:r>
                      <a:endParaRPr lang="es-MX" sz="1600" dirty="0"/>
                    </a:p>
                  </a:txBody>
                  <a:tcPr/>
                </a:tc>
                <a:extLst>
                  <a:ext uri="{0D108BD9-81ED-4DB2-BD59-A6C34878D82A}">
                    <a16:rowId xmlns:a16="http://schemas.microsoft.com/office/drawing/2014/main" val="2506212561"/>
                  </a:ext>
                </a:extLst>
              </a:tr>
              <a:tr h="257225">
                <a:tc>
                  <a:txBody>
                    <a:bodyPr/>
                    <a:lstStyle/>
                    <a:p>
                      <a:r>
                        <a:rPr lang="es-MX" sz="1600" dirty="0" smtClean="0"/>
                        <a:t>10.244.3.0/24</a:t>
                      </a:r>
                      <a:endParaRPr lang="es-MX" sz="1600" dirty="0"/>
                    </a:p>
                  </a:txBody>
                  <a:tcPr/>
                </a:tc>
                <a:tc>
                  <a:txBody>
                    <a:bodyPr/>
                    <a:lstStyle/>
                    <a:p>
                      <a:r>
                        <a:rPr lang="es-MX" sz="1600" dirty="0" smtClean="0"/>
                        <a:t>192.168.1.13</a:t>
                      </a:r>
                      <a:endParaRPr lang="es-MX" sz="1600" dirty="0"/>
                    </a:p>
                  </a:txBody>
                  <a:tcPr/>
                </a:tc>
                <a:extLst>
                  <a:ext uri="{0D108BD9-81ED-4DB2-BD59-A6C34878D82A}">
                    <a16:rowId xmlns:a16="http://schemas.microsoft.com/office/drawing/2014/main" val="1867436153"/>
                  </a:ext>
                </a:extLst>
              </a:tr>
            </a:tbl>
          </a:graphicData>
        </a:graphic>
      </p:graphicFrame>
      <p:sp>
        <p:nvSpPr>
          <p:cNvPr id="60" name="CuadroTexto 59"/>
          <p:cNvSpPr txBox="1"/>
          <p:nvPr/>
        </p:nvSpPr>
        <p:spPr>
          <a:xfrm>
            <a:off x="9967" y="1321300"/>
            <a:ext cx="4130233" cy="646331"/>
          </a:xfrm>
          <a:prstGeom prst="rect">
            <a:avLst/>
          </a:prstGeom>
          <a:noFill/>
        </p:spPr>
        <p:txBody>
          <a:bodyPr wrap="none" rtlCol="0">
            <a:spAutoFit/>
          </a:bodyPr>
          <a:lstStyle/>
          <a:p>
            <a:r>
              <a:rPr lang="es-MX" dirty="0" smtClean="0"/>
              <a:t>CONTAINER NETWORK INTERFACE</a:t>
            </a:r>
          </a:p>
          <a:p>
            <a:pPr algn="ctr"/>
            <a:r>
              <a:rPr lang="es-MX" dirty="0"/>
              <a:t>(</a:t>
            </a:r>
            <a:r>
              <a:rPr lang="es-MX" dirty="0" smtClean="0"/>
              <a:t>CNI)</a:t>
            </a:r>
            <a:endParaRPr lang="es-MX" dirty="0"/>
          </a:p>
        </p:txBody>
      </p:sp>
      <p:pic>
        <p:nvPicPr>
          <p:cNvPr id="62" name="Imagen 61"/>
          <p:cNvPicPr>
            <a:picLocks noChangeAspect="1"/>
          </p:cNvPicPr>
          <p:nvPr/>
        </p:nvPicPr>
        <p:blipFill rotWithShape="1">
          <a:blip r:embed="rId2"/>
          <a:srcRect l="27487" t="81726" r="30528"/>
          <a:stretch/>
        </p:blipFill>
        <p:spPr>
          <a:xfrm>
            <a:off x="9891" y="3033548"/>
            <a:ext cx="3895597" cy="891666"/>
          </a:xfrm>
          <a:prstGeom prst="rect">
            <a:avLst/>
          </a:prstGeom>
        </p:spPr>
      </p:pic>
      <p:grpSp>
        <p:nvGrpSpPr>
          <p:cNvPr id="68" name="Grupo 67"/>
          <p:cNvGrpSpPr/>
          <p:nvPr/>
        </p:nvGrpSpPr>
        <p:grpSpPr>
          <a:xfrm>
            <a:off x="4443753" y="3419309"/>
            <a:ext cx="6729100" cy="277901"/>
            <a:chOff x="4379633" y="3248549"/>
            <a:chExt cx="6729100" cy="277901"/>
          </a:xfrm>
        </p:grpSpPr>
        <p:sp>
          <p:nvSpPr>
            <p:cNvPr id="69" name="CuadroTexto 68"/>
            <p:cNvSpPr txBox="1"/>
            <p:nvPr/>
          </p:nvSpPr>
          <p:spPr>
            <a:xfrm>
              <a:off x="4379633" y="3248550"/>
              <a:ext cx="729687" cy="230832"/>
            </a:xfrm>
            <a:prstGeom prst="rect">
              <a:avLst/>
            </a:prstGeom>
            <a:noFill/>
          </p:spPr>
          <p:txBody>
            <a:bodyPr wrap="none" rtlCol="0">
              <a:spAutoFit/>
            </a:bodyPr>
            <a:lstStyle/>
            <a:p>
              <a:r>
                <a:rPr lang="es-MX" sz="900" dirty="0" smtClean="0"/>
                <a:t>10.244.1.2</a:t>
              </a:r>
              <a:endParaRPr lang="es-MX" sz="900" dirty="0"/>
            </a:p>
          </p:txBody>
        </p:sp>
        <p:sp>
          <p:nvSpPr>
            <p:cNvPr id="70" name="CuadroTexto 69"/>
            <p:cNvSpPr txBox="1"/>
            <p:nvPr/>
          </p:nvSpPr>
          <p:spPr>
            <a:xfrm>
              <a:off x="5370775" y="3248549"/>
              <a:ext cx="729687" cy="230832"/>
            </a:xfrm>
            <a:prstGeom prst="rect">
              <a:avLst/>
            </a:prstGeom>
            <a:noFill/>
          </p:spPr>
          <p:txBody>
            <a:bodyPr wrap="none" rtlCol="0">
              <a:spAutoFit/>
            </a:bodyPr>
            <a:lstStyle/>
            <a:p>
              <a:r>
                <a:rPr lang="es-MX" sz="900" dirty="0" smtClean="0"/>
                <a:t>10.244.1.3</a:t>
              </a:r>
              <a:endParaRPr lang="es-MX" sz="900" dirty="0"/>
            </a:p>
          </p:txBody>
        </p:sp>
        <p:sp>
          <p:nvSpPr>
            <p:cNvPr id="71" name="CuadroTexto 70"/>
            <p:cNvSpPr txBox="1"/>
            <p:nvPr/>
          </p:nvSpPr>
          <p:spPr>
            <a:xfrm>
              <a:off x="7686645" y="3248549"/>
              <a:ext cx="729687" cy="230832"/>
            </a:xfrm>
            <a:prstGeom prst="rect">
              <a:avLst/>
            </a:prstGeom>
            <a:noFill/>
          </p:spPr>
          <p:txBody>
            <a:bodyPr wrap="none" rtlCol="0">
              <a:spAutoFit/>
            </a:bodyPr>
            <a:lstStyle/>
            <a:p>
              <a:r>
                <a:rPr lang="es-MX" sz="900" dirty="0" smtClean="0"/>
                <a:t>10.244.2.2</a:t>
              </a:r>
              <a:endParaRPr lang="es-MX" sz="900" dirty="0"/>
            </a:p>
          </p:txBody>
        </p:sp>
        <p:sp>
          <p:nvSpPr>
            <p:cNvPr id="72" name="CuadroTexto 71"/>
            <p:cNvSpPr txBox="1"/>
            <p:nvPr/>
          </p:nvSpPr>
          <p:spPr>
            <a:xfrm>
              <a:off x="10379046" y="3295618"/>
              <a:ext cx="729687" cy="230832"/>
            </a:xfrm>
            <a:prstGeom prst="rect">
              <a:avLst/>
            </a:prstGeom>
            <a:noFill/>
          </p:spPr>
          <p:txBody>
            <a:bodyPr wrap="none" rtlCol="0">
              <a:spAutoFit/>
            </a:bodyPr>
            <a:lstStyle/>
            <a:p>
              <a:r>
                <a:rPr lang="es-MX" sz="900" dirty="0" smtClean="0"/>
                <a:t>10.244.3.2</a:t>
              </a:r>
              <a:endParaRPr lang="es-MX" sz="900" dirty="0"/>
            </a:p>
          </p:txBody>
        </p:sp>
      </p:grpSp>
      <p:sp>
        <p:nvSpPr>
          <p:cNvPr id="73" name="CuadroTexto 72"/>
          <p:cNvSpPr txBox="1"/>
          <p:nvPr/>
        </p:nvSpPr>
        <p:spPr>
          <a:xfrm>
            <a:off x="6047641" y="4533800"/>
            <a:ext cx="1595309" cy="369332"/>
          </a:xfrm>
          <a:prstGeom prst="rect">
            <a:avLst/>
          </a:prstGeom>
          <a:noFill/>
        </p:spPr>
        <p:txBody>
          <a:bodyPr wrap="none" rtlCol="0">
            <a:spAutoFit/>
          </a:bodyPr>
          <a:lstStyle/>
          <a:p>
            <a:r>
              <a:rPr lang="es-MX" dirty="0" smtClean="0"/>
              <a:t>10.244.0.0/16</a:t>
            </a:r>
            <a:endParaRPr lang="es-MX" dirty="0"/>
          </a:p>
        </p:txBody>
      </p:sp>
      <p:sp>
        <p:nvSpPr>
          <p:cNvPr id="74" name="Rectángulo 73"/>
          <p:cNvSpPr/>
          <p:nvPr/>
        </p:nvSpPr>
        <p:spPr>
          <a:xfrm>
            <a:off x="4178300" y="1425576"/>
            <a:ext cx="860424"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kubectl</a:t>
            </a:r>
            <a:endParaRPr lang="es-MX" dirty="0" smtClean="0"/>
          </a:p>
        </p:txBody>
      </p:sp>
      <p:sp>
        <p:nvSpPr>
          <p:cNvPr id="75" name="CuadroTexto 74"/>
          <p:cNvSpPr txBox="1"/>
          <p:nvPr/>
        </p:nvSpPr>
        <p:spPr>
          <a:xfrm>
            <a:off x="200707" y="2060186"/>
            <a:ext cx="3399573" cy="307777"/>
          </a:xfrm>
          <a:prstGeom prst="rect">
            <a:avLst/>
          </a:prstGeom>
          <a:solidFill>
            <a:srgbClr val="626262"/>
          </a:solidFill>
        </p:spPr>
        <p:txBody>
          <a:bodyPr wrap="square" rtlCol="0">
            <a:spAutoFit/>
          </a:bodyPr>
          <a:lstStyle/>
          <a:p>
            <a:r>
              <a:rPr lang="es-MX" sz="1400" dirty="0">
                <a:solidFill>
                  <a:schemeClr val="bg1">
                    <a:lumMod val="95000"/>
                  </a:schemeClr>
                </a:solidFill>
              </a:rPr>
              <a:t>--</a:t>
            </a:r>
            <a:r>
              <a:rPr lang="es-MX" sz="1400" dirty="0" err="1">
                <a:solidFill>
                  <a:schemeClr val="bg1">
                    <a:lumMod val="95000"/>
                  </a:schemeClr>
                </a:solidFill>
              </a:rPr>
              <a:t>cni-conf-dir</a:t>
            </a:r>
            <a:r>
              <a:rPr lang="es-MX" sz="1400" dirty="0">
                <a:solidFill>
                  <a:schemeClr val="bg1">
                    <a:lumMod val="95000"/>
                  </a:schemeClr>
                </a:solidFill>
              </a:rPr>
              <a:t>=/</a:t>
            </a:r>
            <a:r>
              <a:rPr lang="es-MX" sz="1400" dirty="0" err="1">
                <a:solidFill>
                  <a:schemeClr val="bg1">
                    <a:lumMod val="95000"/>
                  </a:schemeClr>
                </a:solidFill>
              </a:rPr>
              <a:t>etc</a:t>
            </a:r>
            <a:r>
              <a:rPr lang="es-MX" sz="1400" dirty="0">
                <a:solidFill>
                  <a:schemeClr val="bg1">
                    <a:lumMod val="95000"/>
                  </a:schemeClr>
                </a:solidFill>
              </a:rPr>
              <a:t>/</a:t>
            </a:r>
            <a:r>
              <a:rPr lang="es-MX" sz="1400" dirty="0" err="1">
                <a:solidFill>
                  <a:schemeClr val="bg1">
                    <a:lumMod val="95000"/>
                  </a:schemeClr>
                </a:solidFill>
              </a:rPr>
              <a:t>cni</a:t>
            </a:r>
            <a:r>
              <a:rPr lang="es-MX" sz="1400" dirty="0">
                <a:solidFill>
                  <a:schemeClr val="bg1">
                    <a:lumMod val="95000"/>
                  </a:schemeClr>
                </a:solidFill>
              </a:rPr>
              <a:t>/</a:t>
            </a:r>
            <a:r>
              <a:rPr lang="es-MX" sz="1400" dirty="0" err="1">
                <a:solidFill>
                  <a:schemeClr val="bg1">
                    <a:lumMod val="95000"/>
                  </a:schemeClr>
                </a:solidFill>
              </a:rPr>
              <a:t>net.d</a:t>
            </a:r>
            <a:endParaRPr lang="es-MX" sz="1400" dirty="0">
              <a:solidFill>
                <a:schemeClr val="bg1">
                  <a:lumMod val="95000"/>
                </a:schemeClr>
              </a:solidFill>
            </a:endParaRPr>
          </a:p>
        </p:txBody>
      </p:sp>
      <p:sp>
        <p:nvSpPr>
          <p:cNvPr id="76" name="CuadroTexto 75"/>
          <p:cNvSpPr txBox="1"/>
          <p:nvPr/>
        </p:nvSpPr>
        <p:spPr>
          <a:xfrm>
            <a:off x="200707" y="2564807"/>
            <a:ext cx="3399573" cy="307777"/>
          </a:xfrm>
          <a:prstGeom prst="rect">
            <a:avLst/>
          </a:prstGeom>
          <a:solidFill>
            <a:srgbClr val="626262"/>
          </a:solidFill>
        </p:spPr>
        <p:txBody>
          <a:bodyPr wrap="square" rtlCol="0">
            <a:spAutoFit/>
          </a:bodyPr>
          <a:lstStyle/>
          <a:p>
            <a:r>
              <a:rPr lang="es-MX" sz="1400" dirty="0">
                <a:solidFill>
                  <a:schemeClr val="bg1">
                    <a:lumMod val="95000"/>
                  </a:schemeClr>
                </a:solidFill>
              </a:rPr>
              <a:t>--</a:t>
            </a:r>
            <a:r>
              <a:rPr lang="es-MX" sz="1400" dirty="0" err="1">
                <a:solidFill>
                  <a:schemeClr val="bg1">
                    <a:lumMod val="95000"/>
                  </a:schemeClr>
                </a:solidFill>
              </a:rPr>
              <a:t>cni-bin-dir</a:t>
            </a:r>
            <a:r>
              <a:rPr lang="es-MX" sz="1400" dirty="0">
                <a:solidFill>
                  <a:schemeClr val="bg1">
                    <a:lumMod val="95000"/>
                  </a:schemeClr>
                </a:solidFill>
              </a:rPr>
              <a:t>=/</a:t>
            </a:r>
            <a:r>
              <a:rPr lang="es-MX" sz="1400" dirty="0" err="1" smtClean="0">
                <a:solidFill>
                  <a:schemeClr val="bg1">
                    <a:lumMod val="95000"/>
                  </a:schemeClr>
                </a:solidFill>
              </a:rPr>
              <a:t>etc</a:t>
            </a:r>
            <a:r>
              <a:rPr lang="es-MX" sz="1400" dirty="0" smtClean="0">
                <a:solidFill>
                  <a:schemeClr val="bg1">
                    <a:lumMod val="95000"/>
                  </a:schemeClr>
                </a:solidFill>
              </a:rPr>
              <a:t>/</a:t>
            </a:r>
            <a:r>
              <a:rPr lang="es-MX" sz="1400" dirty="0" err="1" smtClean="0">
                <a:solidFill>
                  <a:schemeClr val="bg1">
                    <a:lumMod val="95000"/>
                  </a:schemeClr>
                </a:solidFill>
              </a:rPr>
              <a:t>cni</a:t>
            </a:r>
            <a:r>
              <a:rPr lang="es-MX" sz="1400" dirty="0" smtClean="0">
                <a:solidFill>
                  <a:schemeClr val="bg1">
                    <a:lumMod val="95000"/>
                  </a:schemeClr>
                </a:solidFill>
              </a:rPr>
              <a:t>/</a:t>
            </a:r>
            <a:r>
              <a:rPr lang="es-MX" sz="1400" dirty="0" err="1" smtClean="0">
                <a:solidFill>
                  <a:schemeClr val="bg1">
                    <a:lumMod val="95000"/>
                  </a:schemeClr>
                </a:solidFill>
              </a:rPr>
              <a:t>bin</a:t>
            </a:r>
            <a:endParaRPr lang="es-MX" sz="1400" dirty="0">
              <a:solidFill>
                <a:schemeClr val="bg1">
                  <a:lumMod val="95000"/>
                </a:schemeClr>
              </a:solidFill>
            </a:endParaRPr>
          </a:p>
        </p:txBody>
      </p:sp>
      <p:sp>
        <p:nvSpPr>
          <p:cNvPr id="77" name="CuadroTexto 76"/>
          <p:cNvSpPr txBox="1"/>
          <p:nvPr/>
        </p:nvSpPr>
        <p:spPr>
          <a:xfrm>
            <a:off x="215985" y="3097802"/>
            <a:ext cx="3756108" cy="307777"/>
          </a:xfrm>
          <a:prstGeom prst="rect">
            <a:avLst/>
          </a:prstGeom>
          <a:solidFill>
            <a:srgbClr val="626262"/>
          </a:solidFill>
        </p:spPr>
        <p:txBody>
          <a:bodyPr wrap="square" rtlCol="0">
            <a:spAutoFit/>
          </a:bodyPr>
          <a:lstStyle/>
          <a:p>
            <a:r>
              <a:rPr lang="es-MX" sz="1400" dirty="0">
                <a:solidFill>
                  <a:schemeClr val="bg1">
                    <a:lumMod val="95000"/>
                  </a:schemeClr>
                </a:solidFill>
              </a:rPr>
              <a:t>./net-script.sh </a:t>
            </a:r>
            <a:r>
              <a:rPr lang="es-MX" sz="1400" dirty="0" err="1">
                <a:solidFill>
                  <a:schemeClr val="bg1">
                    <a:lumMod val="95000"/>
                  </a:schemeClr>
                </a:solidFill>
              </a:rPr>
              <a:t>add</a:t>
            </a:r>
            <a:r>
              <a:rPr lang="es-MX" sz="1400" dirty="0">
                <a:solidFill>
                  <a:schemeClr val="bg1">
                    <a:lumMod val="95000"/>
                  </a:schemeClr>
                </a:solidFill>
              </a:rPr>
              <a:t> &lt;</a:t>
            </a:r>
            <a:r>
              <a:rPr lang="es-MX" sz="1400" dirty="0" err="1">
                <a:solidFill>
                  <a:schemeClr val="bg1">
                    <a:lumMod val="95000"/>
                  </a:schemeClr>
                </a:solidFill>
              </a:rPr>
              <a:t>container</a:t>
            </a:r>
            <a:r>
              <a:rPr lang="es-MX" sz="1400" dirty="0">
                <a:solidFill>
                  <a:schemeClr val="bg1">
                    <a:lumMod val="95000"/>
                  </a:schemeClr>
                </a:solidFill>
              </a:rPr>
              <a:t>&gt; &lt;</a:t>
            </a:r>
            <a:r>
              <a:rPr lang="es-MX" sz="1400" dirty="0" err="1">
                <a:solidFill>
                  <a:schemeClr val="bg1">
                    <a:lumMod val="95000"/>
                  </a:schemeClr>
                </a:solidFill>
              </a:rPr>
              <a:t>namespace</a:t>
            </a:r>
            <a:r>
              <a:rPr lang="es-MX" sz="1400" dirty="0">
                <a:solidFill>
                  <a:schemeClr val="bg1">
                    <a:lumMod val="95000"/>
                  </a:schemeClr>
                </a:solidFill>
              </a:rPr>
              <a:t>&gt;</a:t>
            </a:r>
          </a:p>
        </p:txBody>
      </p:sp>
    </p:spTree>
    <p:extLst>
      <p:ext uri="{BB962C8B-B14F-4D97-AF65-F5344CB8AC3E}">
        <p14:creationId xmlns:p14="http://schemas.microsoft.com/office/powerpoint/2010/main" val="39348478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2"/>
                                        </p:tgtEl>
                                      </p:cBhvr>
                                    </p:animEffect>
                                    <p:set>
                                      <p:cBhvr>
                                        <p:cTn id="61" dur="1" fill="hold">
                                          <p:stCondLst>
                                            <p:cond delay="499"/>
                                          </p:stCondLst>
                                        </p:cTn>
                                        <p:tgtEl>
                                          <p:spTgt spid="6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2" nodeType="clickEffect">
                                  <p:stCondLst>
                                    <p:cond delay="0"/>
                                  </p:stCondLst>
                                  <p:childTnLst>
                                    <p:set>
                                      <p:cBhvr>
                                        <p:cTn id="75" dur="1" fill="hold">
                                          <p:stCondLst>
                                            <p:cond delay="0"/>
                                          </p:stCondLst>
                                        </p:cTn>
                                        <p:tgtEl>
                                          <p:spTgt spid="19"/>
                                        </p:tgtEl>
                                        <p:attrNameLst>
                                          <p:attrName>style.visibility</p:attrName>
                                        </p:attrNameLst>
                                      </p:cBhvr>
                                      <p:to>
                                        <p:strVal val="visible"/>
                                      </p:to>
                                    </p:set>
                                  </p:childTnLst>
                                </p:cTn>
                              </p:par>
                              <p:par>
                                <p:cTn id="76" presetID="1" presetClass="entr" presetSubtype="0" fill="hold" grpId="2" nodeType="with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par>
                                <p:cTn id="78" presetID="1" presetClass="entr" presetSubtype="0" fill="hold" grpId="2" nodeType="withEffect">
                                  <p:stCondLst>
                                    <p:cond delay="0"/>
                                  </p:stCondLst>
                                  <p:childTnLst>
                                    <p:set>
                                      <p:cBhvr>
                                        <p:cTn id="79" dur="1" fill="hold">
                                          <p:stCondLst>
                                            <p:cond delay="0"/>
                                          </p:stCondLst>
                                        </p:cTn>
                                        <p:tgtEl>
                                          <p:spTgt spid="21"/>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5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74"/>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6"/>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8" grpId="0" animBg="1"/>
      <p:bldP spid="2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p:bldP spid="23" grpId="1"/>
      <p:bldP spid="43" grpId="0" animBg="1"/>
      <p:bldP spid="44" grpId="0" animBg="1"/>
      <p:bldP spid="45" grpId="0" animBg="1"/>
      <p:bldP spid="50" grpId="0"/>
      <p:bldP spid="53" grpId="0"/>
      <p:bldP spid="54" grpId="0"/>
      <p:bldP spid="55" grpId="0"/>
      <p:bldP spid="60" grpId="0"/>
      <p:bldP spid="73" grpId="0"/>
      <p:bldP spid="74" grpId="0" animBg="1"/>
      <p:bldP spid="75" grpId="0" animBg="1"/>
      <p:bldP spid="76" grpId="0" animBg="1"/>
      <p:bldP spid="7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Networking Policies</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9961" y="3424822"/>
            <a:ext cx="1266173" cy="126617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581" y="4897677"/>
            <a:ext cx="1307925" cy="1307925"/>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086" y="3272160"/>
            <a:ext cx="1571495" cy="1571495"/>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769" y="1319793"/>
            <a:ext cx="1102749" cy="1102749"/>
          </a:xfrm>
          <a:prstGeom prst="rect">
            <a:avLst/>
          </a:prstGeom>
        </p:spPr>
      </p:pic>
      <p:cxnSp>
        <p:nvCxnSpPr>
          <p:cNvPr id="9" name="Conector recto de flecha 8"/>
          <p:cNvCxnSpPr/>
          <p:nvPr/>
        </p:nvCxnSpPr>
        <p:spPr>
          <a:xfrm>
            <a:off x="6258997" y="2422542"/>
            <a:ext cx="15690" cy="84961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6512682" y="2679839"/>
            <a:ext cx="626301" cy="3883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80</a:t>
            </a:r>
            <a:endParaRPr lang="es-MX" dirty="0"/>
          </a:p>
        </p:txBody>
      </p:sp>
      <p:cxnSp>
        <p:nvCxnSpPr>
          <p:cNvPr id="13" name="Conector recto de flecha 12"/>
          <p:cNvCxnSpPr>
            <a:stCxn id="6" idx="3"/>
            <a:endCxn id="4" idx="1"/>
          </p:cNvCxnSpPr>
          <p:nvPr/>
        </p:nvCxnSpPr>
        <p:spPr>
          <a:xfrm>
            <a:off x="7611581" y="4057908"/>
            <a:ext cx="212838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9216574" y="3136726"/>
            <a:ext cx="679275" cy="38830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5000</a:t>
            </a:r>
            <a:endParaRPr lang="es-MX" dirty="0"/>
          </a:p>
        </p:txBody>
      </p:sp>
      <p:cxnSp>
        <p:nvCxnSpPr>
          <p:cNvPr id="17" name="Conector recto de flecha 16"/>
          <p:cNvCxnSpPr>
            <a:stCxn id="4" idx="2"/>
            <a:endCxn id="5" idx="3"/>
          </p:cNvCxnSpPr>
          <p:nvPr/>
        </p:nvCxnSpPr>
        <p:spPr>
          <a:xfrm flipH="1">
            <a:off x="8919506" y="4690995"/>
            <a:ext cx="1453542" cy="860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8994446" y="5633516"/>
            <a:ext cx="679275" cy="3883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3306</a:t>
            </a:r>
            <a:endParaRPr lang="es-MX" dirty="0"/>
          </a:p>
        </p:txBody>
      </p:sp>
      <p:cxnSp>
        <p:nvCxnSpPr>
          <p:cNvPr id="19" name="Conector recto de flecha 18"/>
          <p:cNvCxnSpPr/>
          <p:nvPr/>
        </p:nvCxnSpPr>
        <p:spPr>
          <a:xfrm flipH="1" flipV="1">
            <a:off x="7300708" y="2386926"/>
            <a:ext cx="19084" cy="885234"/>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flipV="1">
            <a:off x="7611581" y="3732756"/>
            <a:ext cx="2034696" cy="11741"/>
          </a:xfrm>
          <a:prstGeom prst="straightConnector1">
            <a:avLst/>
          </a:prstGeom>
          <a:ln>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8919506" y="4609119"/>
            <a:ext cx="1009390" cy="57182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5155989" y="2748187"/>
            <a:ext cx="941283" cy="369332"/>
          </a:xfrm>
          <a:prstGeom prst="rect">
            <a:avLst/>
          </a:prstGeom>
          <a:noFill/>
          <a:ln>
            <a:solidFill>
              <a:srgbClr val="00B050"/>
            </a:solidFill>
          </a:ln>
        </p:spPr>
        <p:txBody>
          <a:bodyPr wrap="none" rtlCol="0">
            <a:spAutoFit/>
          </a:bodyPr>
          <a:lstStyle/>
          <a:p>
            <a:r>
              <a:rPr lang="en-US" dirty="0" smtClean="0"/>
              <a:t>Ingress</a:t>
            </a:r>
            <a:endParaRPr lang="es-MX" dirty="0"/>
          </a:p>
        </p:txBody>
      </p:sp>
      <p:sp>
        <p:nvSpPr>
          <p:cNvPr id="31" name="CuadroTexto 30"/>
          <p:cNvSpPr txBox="1"/>
          <p:nvPr/>
        </p:nvSpPr>
        <p:spPr>
          <a:xfrm>
            <a:off x="7705265" y="4117946"/>
            <a:ext cx="1018227" cy="369332"/>
          </a:xfrm>
          <a:prstGeom prst="rect">
            <a:avLst/>
          </a:prstGeom>
          <a:noFill/>
          <a:ln>
            <a:solidFill>
              <a:srgbClr val="00B050"/>
            </a:solidFill>
          </a:ln>
        </p:spPr>
        <p:txBody>
          <a:bodyPr wrap="none" rtlCol="0">
            <a:spAutoFit/>
          </a:bodyPr>
          <a:lstStyle/>
          <a:p>
            <a:r>
              <a:rPr lang="en-US" dirty="0" err="1" smtClean="0"/>
              <a:t>Egresss</a:t>
            </a:r>
            <a:endParaRPr lang="en-US" dirty="0" smtClean="0"/>
          </a:p>
        </p:txBody>
      </p:sp>
      <p:sp>
        <p:nvSpPr>
          <p:cNvPr id="32" name="CuadroTexto 31"/>
          <p:cNvSpPr txBox="1"/>
          <p:nvPr/>
        </p:nvSpPr>
        <p:spPr>
          <a:xfrm>
            <a:off x="8817176" y="4112767"/>
            <a:ext cx="941283" cy="369332"/>
          </a:xfrm>
          <a:prstGeom prst="rect">
            <a:avLst/>
          </a:prstGeom>
          <a:noFill/>
          <a:ln>
            <a:solidFill>
              <a:schemeClr val="accent2">
                <a:lumMod val="75000"/>
              </a:schemeClr>
            </a:solidFill>
          </a:ln>
        </p:spPr>
        <p:txBody>
          <a:bodyPr wrap="none" rtlCol="0">
            <a:spAutoFit/>
          </a:bodyPr>
          <a:lstStyle/>
          <a:p>
            <a:r>
              <a:rPr lang="en-US" dirty="0" smtClean="0"/>
              <a:t>Ingress</a:t>
            </a:r>
            <a:endParaRPr lang="es-MX" dirty="0"/>
          </a:p>
        </p:txBody>
      </p:sp>
      <p:sp>
        <p:nvSpPr>
          <p:cNvPr id="33" name="CuadroTexto 32"/>
          <p:cNvSpPr txBox="1"/>
          <p:nvPr/>
        </p:nvSpPr>
        <p:spPr>
          <a:xfrm>
            <a:off x="10762141" y="4482099"/>
            <a:ext cx="902811" cy="369332"/>
          </a:xfrm>
          <a:prstGeom prst="rect">
            <a:avLst/>
          </a:prstGeom>
          <a:noFill/>
          <a:ln>
            <a:solidFill>
              <a:schemeClr val="accent2">
                <a:lumMod val="75000"/>
              </a:schemeClr>
            </a:solidFill>
          </a:ln>
        </p:spPr>
        <p:txBody>
          <a:bodyPr wrap="none" rtlCol="0">
            <a:spAutoFit/>
          </a:bodyPr>
          <a:lstStyle/>
          <a:p>
            <a:r>
              <a:rPr lang="en-US" dirty="0" smtClean="0"/>
              <a:t>Egress</a:t>
            </a:r>
            <a:endParaRPr lang="es-MX" dirty="0"/>
          </a:p>
        </p:txBody>
      </p:sp>
      <p:sp>
        <p:nvSpPr>
          <p:cNvPr id="34" name="CuadroTexto 33"/>
          <p:cNvSpPr txBox="1"/>
          <p:nvPr/>
        </p:nvSpPr>
        <p:spPr>
          <a:xfrm>
            <a:off x="9635233" y="5153901"/>
            <a:ext cx="941283" cy="369332"/>
          </a:xfrm>
          <a:prstGeom prst="rect">
            <a:avLst/>
          </a:prstGeom>
          <a:noFill/>
          <a:ln>
            <a:solidFill>
              <a:srgbClr val="FF0000"/>
            </a:solidFill>
          </a:ln>
        </p:spPr>
        <p:txBody>
          <a:bodyPr wrap="none" rtlCol="0">
            <a:spAutoFit/>
          </a:bodyPr>
          <a:lstStyle/>
          <a:p>
            <a:r>
              <a:rPr lang="en-US" dirty="0" smtClean="0"/>
              <a:t>Ingress</a:t>
            </a:r>
            <a:endParaRPr lang="es-MX" dirty="0"/>
          </a:p>
        </p:txBody>
      </p:sp>
      <p:graphicFrame>
        <p:nvGraphicFramePr>
          <p:cNvPr id="35" name="Tabla 34"/>
          <p:cNvGraphicFramePr>
            <a:graphicFrameLocks noGrp="1"/>
          </p:cNvGraphicFramePr>
          <p:nvPr>
            <p:extLst>
              <p:ext uri="{D42A27DB-BD31-4B8C-83A1-F6EECF244321}">
                <p14:modId xmlns:p14="http://schemas.microsoft.com/office/powerpoint/2010/main" val="1826538813"/>
              </p:ext>
            </p:extLst>
          </p:nvPr>
        </p:nvGraphicFramePr>
        <p:xfrm>
          <a:off x="321072" y="2422542"/>
          <a:ext cx="3410811" cy="1854200"/>
        </p:xfrm>
        <a:graphic>
          <a:graphicData uri="http://schemas.openxmlformats.org/drawingml/2006/table">
            <a:tbl>
              <a:tblPr firstRow="1" bandRow="1">
                <a:tableStyleId>{18603FDC-E32A-4AB5-989C-0864C3EAD2B8}</a:tableStyleId>
              </a:tblPr>
              <a:tblGrid>
                <a:gridCol w="593328">
                  <a:extLst>
                    <a:ext uri="{9D8B030D-6E8A-4147-A177-3AD203B41FA5}">
                      <a16:colId xmlns:a16="http://schemas.microsoft.com/office/drawing/2014/main" val="3568062705"/>
                    </a:ext>
                  </a:extLst>
                </a:gridCol>
                <a:gridCol w="1628384">
                  <a:extLst>
                    <a:ext uri="{9D8B030D-6E8A-4147-A177-3AD203B41FA5}">
                      <a16:colId xmlns:a16="http://schemas.microsoft.com/office/drawing/2014/main" val="2795072678"/>
                    </a:ext>
                  </a:extLst>
                </a:gridCol>
                <a:gridCol w="1189099">
                  <a:extLst>
                    <a:ext uri="{9D8B030D-6E8A-4147-A177-3AD203B41FA5}">
                      <a16:colId xmlns:a16="http://schemas.microsoft.com/office/drawing/2014/main" val="1227006947"/>
                    </a:ext>
                  </a:extLst>
                </a:gridCol>
              </a:tblGrid>
              <a:tr h="370840">
                <a:tc>
                  <a:txBody>
                    <a:bodyPr/>
                    <a:lstStyle/>
                    <a:p>
                      <a:r>
                        <a:rPr lang="en-US" dirty="0" smtClean="0"/>
                        <a:t>1</a:t>
                      </a:r>
                      <a:endParaRPr lang="es-MX" dirty="0"/>
                    </a:p>
                  </a:txBody>
                  <a:tcPr/>
                </a:tc>
                <a:tc>
                  <a:txBody>
                    <a:bodyPr/>
                    <a:lstStyle/>
                    <a:p>
                      <a:r>
                        <a:rPr lang="en-US" dirty="0" smtClean="0"/>
                        <a:t>Ingress</a:t>
                      </a:r>
                      <a:endParaRPr lang="es-MX" dirty="0"/>
                    </a:p>
                  </a:txBody>
                  <a:tcPr>
                    <a:solidFill>
                      <a:srgbClr val="00B050"/>
                    </a:solidFill>
                  </a:tcPr>
                </a:tc>
                <a:tc>
                  <a:txBody>
                    <a:bodyPr/>
                    <a:lstStyle/>
                    <a:p>
                      <a:r>
                        <a:rPr lang="en-US" dirty="0" smtClean="0"/>
                        <a:t>80</a:t>
                      </a:r>
                      <a:endParaRPr lang="es-MX" dirty="0"/>
                    </a:p>
                  </a:txBody>
                  <a:tcPr>
                    <a:solidFill>
                      <a:srgbClr val="00B050"/>
                    </a:solidFill>
                  </a:tcPr>
                </a:tc>
                <a:extLst>
                  <a:ext uri="{0D108BD9-81ED-4DB2-BD59-A6C34878D82A}">
                    <a16:rowId xmlns:a16="http://schemas.microsoft.com/office/drawing/2014/main" val="4204295789"/>
                  </a:ext>
                </a:extLst>
              </a:tr>
              <a:tr h="370840">
                <a:tc>
                  <a:txBody>
                    <a:bodyPr/>
                    <a:lstStyle/>
                    <a:p>
                      <a:r>
                        <a:rPr lang="en-US" dirty="0" smtClean="0"/>
                        <a:t>2</a:t>
                      </a:r>
                      <a:endParaRPr lang="es-MX" dirty="0"/>
                    </a:p>
                  </a:txBody>
                  <a:tcPr/>
                </a:tc>
                <a:tc>
                  <a:txBody>
                    <a:bodyPr/>
                    <a:lstStyle/>
                    <a:p>
                      <a:r>
                        <a:rPr lang="en-US" dirty="0" smtClean="0"/>
                        <a:t>Egress</a:t>
                      </a:r>
                      <a:endParaRPr lang="es-MX" dirty="0"/>
                    </a:p>
                  </a:txBody>
                  <a:tcPr>
                    <a:solidFill>
                      <a:srgbClr val="00B050"/>
                    </a:solidFill>
                  </a:tcPr>
                </a:tc>
                <a:tc>
                  <a:txBody>
                    <a:bodyPr/>
                    <a:lstStyle/>
                    <a:p>
                      <a:r>
                        <a:rPr lang="en-US" dirty="0" smtClean="0"/>
                        <a:t>5000</a:t>
                      </a:r>
                      <a:endParaRPr lang="es-MX" dirty="0"/>
                    </a:p>
                  </a:txBody>
                  <a:tcPr>
                    <a:solidFill>
                      <a:schemeClr val="accent2">
                        <a:lumMod val="50000"/>
                      </a:schemeClr>
                    </a:solidFill>
                  </a:tcPr>
                </a:tc>
                <a:extLst>
                  <a:ext uri="{0D108BD9-81ED-4DB2-BD59-A6C34878D82A}">
                    <a16:rowId xmlns:a16="http://schemas.microsoft.com/office/drawing/2014/main" val="367188077"/>
                  </a:ext>
                </a:extLst>
              </a:tr>
              <a:tr h="370840">
                <a:tc>
                  <a:txBody>
                    <a:bodyPr/>
                    <a:lstStyle/>
                    <a:p>
                      <a:r>
                        <a:rPr lang="en-US" dirty="0" smtClean="0"/>
                        <a:t>3</a:t>
                      </a:r>
                      <a:endParaRPr lang="es-MX" dirty="0"/>
                    </a:p>
                  </a:txBody>
                  <a:tcPr/>
                </a:tc>
                <a:tc>
                  <a:txBody>
                    <a:bodyPr/>
                    <a:lstStyle/>
                    <a:p>
                      <a:r>
                        <a:rPr lang="en-US" dirty="0" smtClean="0"/>
                        <a:t>Ingress</a:t>
                      </a:r>
                      <a:endParaRPr lang="es-MX" dirty="0"/>
                    </a:p>
                  </a:txBody>
                  <a:tcPr>
                    <a:solidFill>
                      <a:schemeClr val="accent2">
                        <a:lumMod val="50000"/>
                      </a:schemeClr>
                    </a:solidFill>
                  </a:tcPr>
                </a:tc>
                <a:tc>
                  <a:txBody>
                    <a:bodyPr/>
                    <a:lstStyle/>
                    <a:p>
                      <a:r>
                        <a:rPr lang="en-US" dirty="0" smtClean="0"/>
                        <a:t>5000</a:t>
                      </a:r>
                      <a:endParaRPr lang="es-MX" dirty="0"/>
                    </a:p>
                  </a:txBody>
                  <a:tcPr>
                    <a:solidFill>
                      <a:schemeClr val="accent2">
                        <a:lumMod val="50000"/>
                      </a:schemeClr>
                    </a:solidFill>
                  </a:tcPr>
                </a:tc>
                <a:extLst>
                  <a:ext uri="{0D108BD9-81ED-4DB2-BD59-A6C34878D82A}">
                    <a16:rowId xmlns:a16="http://schemas.microsoft.com/office/drawing/2014/main" val="1052505779"/>
                  </a:ext>
                </a:extLst>
              </a:tr>
              <a:tr h="370840">
                <a:tc>
                  <a:txBody>
                    <a:bodyPr/>
                    <a:lstStyle/>
                    <a:p>
                      <a:r>
                        <a:rPr lang="en-US" dirty="0" smtClean="0"/>
                        <a:t>4</a:t>
                      </a:r>
                      <a:endParaRPr lang="es-MX" dirty="0"/>
                    </a:p>
                  </a:txBody>
                  <a:tcPr/>
                </a:tc>
                <a:tc>
                  <a:txBody>
                    <a:bodyPr/>
                    <a:lstStyle/>
                    <a:p>
                      <a:r>
                        <a:rPr lang="en-US" dirty="0" smtClean="0"/>
                        <a:t>Egress</a:t>
                      </a:r>
                      <a:endParaRPr lang="es-MX" dirty="0"/>
                    </a:p>
                  </a:txBody>
                  <a:tcPr>
                    <a:solidFill>
                      <a:schemeClr val="accent2">
                        <a:lumMod val="50000"/>
                      </a:schemeClr>
                    </a:solidFill>
                  </a:tcPr>
                </a:tc>
                <a:tc>
                  <a:txBody>
                    <a:bodyPr/>
                    <a:lstStyle/>
                    <a:p>
                      <a:r>
                        <a:rPr lang="en-US" dirty="0" smtClean="0"/>
                        <a:t>3306</a:t>
                      </a:r>
                      <a:endParaRPr lang="es-MX" dirty="0"/>
                    </a:p>
                  </a:txBody>
                  <a:tcPr>
                    <a:solidFill>
                      <a:srgbClr val="FF0000"/>
                    </a:solidFill>
                  </a:tcPr>
                </a:tc>
                <a:extLst>
                  <a:ext uri="{0D108BD9-81ED-4DB2-BD59-A6C34878D82A}">
                    <a16:rowId xmlns:a16="http://schemas.microsoft.com/office/drawing/2014/main" val="68153125"/>
                  </a:ext>
                </a:extLst>
              </a:tr>
              <a:tr h="370840">
                <a:tc>
                  <a:txBody>
                    <a:bodyPr/>
                    <a:lstStyle/>
                    <a:p>
                      <a:r>
                        <a:rPr lang="en-US" dirty="0" smtClean="0"/>
                        <a:t>5</a:t>
                      </a:r>
                      <a:endParaRPr lang="es-MX" dirty="0"/>
                    </a:p>
                  </a:txBody>
                  <a:tcPr/>
                </a:tc>
                <a:tc>
                  <a:txBody>
                    <a:bodyPr/>
                    <a:lstStyle/>
                    <a:p>
                      <a:r>
                        <a:rPr lang="en-US" dirty="0" smtClean="0"/>
                        <a:t>Ingress</a:t>
                      </a:r>
                      <a:endParaRPr lang="es-MX" dirty="0"/>
                    </a:p>
                  </a:txBody>
                  <a:tcPr>
                    <a:solidFill>
                      <a:srgbClr val="FF0000"/>
                    </a:solidFill>
                  </a:tcPr>
                </a:tc>
                <a:tc>
                  <a:txBody>
                    <a:bodyPr/>
                    <a:lstStyle/>
                    <a:p>
                      <a:r>
                        <a:rPr lang="en-US" dirty="0" smtClean="0"/>
                        <a:t>3306</a:t>
                      </a:r>
                      <a:endParaRPr lang="es-MX" dirty="0"/>
                    </a:p>
                  </a:txBody>
                  <a:tcPr>
                    <a:solidFill>
                      <a:srgbClr val="FF0000"/>
                    </a:solidFill>
                  </a:tcPr>
                </a:tc>
                <a:extLst>
                  <a:ext uri="{0D108BD9-81ED-4DB2-BD59-A6C34878D82A}">
                    <a16:rowId xmlns:a16="http://schemas.microsoft.com/office/drawing/2014/main" val="2629610723"/>
                  </a:ext>
                </a:extLst>
              </a:tr>
            </a:tbl>
          </a:graphicData>
        </a:graphic>
      </p:graphicFrame>
    </p:spTree>
    <p:extLst>
      <p:ext uri="{BB962C8B-B14F-4D97-AF65-F5344CB8AC3E}">
        <p14:creationId xmlns:p14="http://schemas.microsoft.com/office/powerpoint/2010/main" val="39181382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8" grpId="0" animBg="1"/>
      <p:bldP spid="30" grpId="0" animBg="1"/>
      <p:bldP spid="31" grpId="0" animBg="1"/>
      <p:bldP spid="32" grpId="0" animBg="1"/>
      <p:bldP spid="3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Networking Policies</a:t>
            </a:r>
            <a:endParaRPr lang="es-MX" dirty="0"/>
          </a:p>
        </p:txBody>
      </p:sp>
      <p:sp>
        <p:nvSpPr>
          <p:cNvPr id="4" name="Nube 3"/>
          <p:cNvSpPr/>
          <p:nvPr/>
        </p:nvSpPr>
        <p:spPr>
          <a:xfrm>
            <a:off x="3722127" y="1745967"/>
            <a:ext cx="8448979" cy="2290184"/>
          </a:xfrm>
          <a:prstGeom prst="cloud">
            <a:avLst/>
          </a:prstGeom>
          <a:solidFill>
            <a:srgbClr val="C2DAFE">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redondeado 4"/>
          <p:cNvSpPr/>
          <p:nvPr/>
        </p:nvSpPr>
        <p:spPr>
          <a:xfrm>
            <a:off x="68326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6" name="Rectángulo redondeado 5"/>
          <p:cNvSpPr/>
          <p:nvPr/>
        </p:nvSpPr>
        <p:spPr>
          <a:xfrm>
            <a:off x="95250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7" name="Rectángulo redondeado 6"/>
          <p:cNvSpPr/>
          <p:nvPr/>
        </p:nvSpPr>
        <p:spPr>
          <a:xfrm>
            <a:off x="41402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smtClean="0">
              <a:solidFill>
                <a:srgbClr val="00B0F0"/>
              </a:solidFill>
            </a:endParaRPr>
          </a:p>
        </p:txBody>
      </p:sp>
      <p:sp>
        <p:nvSpPr>
          <p:cNvPr id="8" name="Elipse 7"/>
          <p:cNvSpPr/>
          <p:nvPr/>
        </p:nvSpPr>
        <p:spPr>
          <a:xfrm>
            <a:off x="4523874" y="2731168"/>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Elipse 8"/>
          <p:cNvSpPr/>
          <p:nvPr/>
        </p:nvSpPr>
        <p:spPr>
          <a:xfrm>
            <a:off x="5510798" y="2731168"/>
            <a:ext cx="505326" cy="5053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7830886" y="2737769"/>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10523287" y="2737769"/>
            <a:ext cx="505326" cy="5053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a:off x="4331884" y="5500316"/>
            <a:ext cx="2138214" cy="307777"/>
          </a:xfrm>
          <a:prstGeom prst="rect">
            <a:avLst/>
          </a:prstGeom>
          <a:noFill/>
        </p:spPr>
        <p:txBody>
          <a:bodyPr wrap="none" rtlCol="0">
            <a:spAutoFit/>
          </a:bodyPr>
          <a:lstStyle/>
          <a:p>
            <a:r>
              <a:rPr lang="es-MX" sz="1400" dirty="0" smtClean="0"/>
              <a:t>NODE1	192.168.1.11</a:t>
            </a:r>
          </a:p>
        </p:txBody>
      </p:sp>
      <p:sp>
        <p:nvSpPr>
          <p:cNvPr id="13" name="CuadroTexto 12"/>
          <p:cNvSpPr txBox="1"/>
          <p:nvPr/>
        </p:nvSpPr>
        <p:spPr>
          <a:xfrm>
            <a:off x="7020791" y="5500316"/>
            <a:ext cx="2151551" cy="307777"/>
          </a:xfrm>
          <a:prstGeom prst="rect">
            <a:avLst/>
          </a:prstGeom>
          <a:noFill/>
        </p:spPr>
        <p:txBody>
          <a:bodyPr wrap="none" rtlCol="0">
            <a:spAutoFit/>
          </a:bodyPr>
          <a:lstStyle/>
          <a:p>
            <a:r>
              <a:rPr lang="es-MX" sz="1400" dirty="0" smtClean="0"/>
              <a:t>NODE1	192.168.1.12</a:t>
            </a:r>
          </a:p>
        </p:txBody>
      </p:sp>
      <p:sp>
        <p:nvSpPr>
          <p:cNvPr id="14" name="CuadroTexto 13"/>
          <p:cNvSpPr txBox="1"/>
          <p:nvPr/>
        </p:nvSpPr>
        <p:spPr>
          <a:xfrm>
            <a:off x="9713193" y="5500315"/>
            <a:ext cx="2151551" cy="307777"/>
          </a:xfrm>
          <a:prstGeom prst="rect">
            <a:avLst/>
          </a:prstGeom>
          <a:noFill/>
        </p:spPr>
        <p:txBody>
          <a:bodyPr wrap="none" rtlCol="0">
            <a:spAutoFit/>
          </a:bodyPr>
          <a:lstStyle/>
          <a:p>
            <a:r>
              <a:rPr lang="es-MX" sz="1400" dirty="0" smtClean="0"/>
              <a:t>NODE1	192.168.1.13</a:t>
            </a:r>
          </a:p>
        </p:txBody>
      </p:sp>
      <p:sp>
        <p:nvSpPr>
          <p:cNvPr id="15" name="CuadroTexto 14"/>
          <p:cNvSpPr txBox="1"/>
          <p:nvPr/>
        </p:nvSpPr>
        <p:spPr>
          <a:xfrm>
            <a:off x="450937" y="3331923"/>
            <a:ext cx="3238644" cy="923330"/>
          </a:xfrm>
          <a:prstGeom prst="rect">
            <a:avLst/>
          </a:prstGeom>
          <a:noFill/>
        </p:spPr>
        <p:txBody>
          <a:bodyPr wrap="none" rtlCol="0">
            <a:spAutoFit/>
          </a:bodyPr>
          <a:lstStyle/>
          <a:p>
            <a:r>
              <a:rPr lang="en-US" sz="5400" dirty="0" smtClean="0"/>
              <a:t>“All Allow”</a:t>
            </a:r>
            <a:endParaRPr lang="es-MX" sz="5400" dirty="0"/>
          </a:p>
        </p:txBody>
      </p:sp>
    </p:spTree>
    <p:extLst>
      <p:ext uri="{BB962C8B-B14F-4D97-AF65-F5344CB8AC3E}">
        <p14:creationId xmlns:p14="http://schemas.microsoft.com/office/powerpoint/2010/main" val="7186429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p:nvPr/>
        </p:nvCxnSpPr>
        <p:spPr>
          <a:xfrm flipV="1">
            <a:off x="6851737" y="3970751"/>
            <a:ext cx="3544866" cy="3757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a:off x="8354860" y="3983277"/>
            <a:ext cx="2004165" cy="155322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51737" y="4008329"/>
            <a:ext cx="1503123" cy="152817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r>
              <a:rPr lang="en-US" dirty="0" smtClean="0"/>
              <a:t>5.- k8s Networking – Networking Policies</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214" y="4920119"/>
            <a:ext cx="1307925" cy="1307925"/>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086" y="3272160"/>
            <a:ext cx="1571495" cy="1571495"/>
          </a:xfrm>
          <a:prstGeom prst="rect">
            <a:avLst/>
          </a:prstGeom>
        </p:spPr>
      </p:pic>
      <p:sp>
        <p:nvSpPr>
          <p:cNvPr id="7" name="Rectángulo 6"/>
          <p:cNvSpPr/>
          <p:nvPr/>
        </p:nvSpPr>
        <p:spPr>
          <a:xfrm>
            <a:off x="6512682" y="2679839"/>
            <a:ext cx="626301" cy="3883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80</a:t>
            </a:r>
            <a:endParaRPr lang="es-MX" dirty="0"/>
          </a:p>
        </p:txBody>
      </p:sp>
      <p:sp>
        <p:nvSpPr>
          <p:cNvPr id="8" name="Rectángulo 7"/>
          <p:cNvSpPr/>
          <p:nvPr/>
        </p:nvSpPr>
        <p:spPr>
          <a:xfrm>
            <a:off x="9216574" y="3136726"/>
            <a:ext cx="679275" cy="38830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5000</a:t>
            </a:r>
            <a:endParaRPr lang="es-MX" dirty="0"/>
          </a:p>
        </p:txBody>
      </p:sp>
      <p:sp>
        <p:nvSpPr>
          <p:cNvPr id="9" name="Rectángulo 8"/>
          <p:cNvSpPr/>
          <p:nvPr/>
        </p:nvSpPr>
        <p:spPr>
          <a:xfrm>
            <a:off x="8994446" y="5633516"/>
            <a:ext cx="679275" cy="3883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3306</a:t>
            </a:r>
            <a:endParaRPr lang="es-MX" dirty="0"/>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9961" y="3424822"/>
            <a:ext cx="1266173" cy="1266173"/>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769" y="1319793"/>
            <a:ext cx="1102749" cy="1102749"/>
          </a:xfrm>
          <a:prstGeom prst="rect">
            <a:avLst/>
          </a:prstGeom>
        </p:spPr>
      </p:pic>
      <p:sp>
        <p:nvSpPr>
          <p:cNvPr id="17" name="Pentágono regular 16"/>
          <p:cNvSpPr/>
          <p:nvPr/>
        </p:nvSpPr>
        <p:spPr>
          <a:xfrm>
            <a:off x="7225162" y="4545348"/>
            <a:ext cx="2374203" cy="2141951"/>
          </a:xfrm>
          <a:prstGeom prst="pentagon">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030A0"/>
                </a:solidFill>
              </a:rPr>
              <a:t>Network Policy</a:t>
            </a:r>
            <a:endParaRPr lang="es-MX" dirty="0">
              <a:solidFill>
                <a:srgbClr val="7030A0"/>
              </a:solidFill>
            </a:endParaRPr>
          </a:p>
        </p:txBody>
      </p:sp>
      <p:sp>
        <p:nvSpPr>
          <p:cNvPr id="18" name="CuadroTexto 17"/>
          <p:cNvSpPr txBox="1"/>
          <p:nvPr/>
        </p:nvSpPr>
        <p:spPr>
          <a:xfrm>
            <a:off x="5801013" y="4869058"/>
            <a:ext cx="1349793" cy="1384995"/>
          </a:xfrm>
          <a:prstGeom prst="rect">
            <a:avLst/>
          </a:prstGeom>
          <a:noFill/>
        </p:spPr>
        <p:txBody>
          <a:bodyPr wrap="none" rtlCol="0">
            <a:spAutoFit/>
          </a:bodyPr>
          <a:lstStyle/>
          <a:p>
            <a:pPr algn="ctr"/>
            <a:r>
              <a:rPr lang="en-US" sz="1400" dirty="0"/>
              <a:t>Allow </a:t>
            </a:r>
            <a:endParaRPr lang="en-US" sz="1400" dirty="0" smtClean="0"/>
          </a:p>
          <a:p>
            <a:pPr algn="ctr"/>
            <a:r>
              <a:rPr lang="en-US" sz="1400" dirty="0" smtClean="0"/>
              <a:t>Ingress</a:t>
            </a:r>
            <a:endParaRPr lang="en-US" sz="1400" dirty="0"/>
          </a:p>
          <a:p>
            <a:pPr algn="ctr"/>
            <a:r>
              <a:rPr lang="en-US" sz="1400" dirty="0"/>
              <a:t>Traffic </a:t>
            </a:r>
            <a:endParaRPr lang="en-US" sz="1400" dirty="0" smtClean="0"/>
          </a:p>
          <a:p>
            <a:pPr algn="ctr"/>
            <a:r>
              <a:rPr lang="en-US" sz="1400" dirty="0" smtClean="0"/>
              <a:t>From API Pod </a:t>
            </a:r>
          </a:p>
          <a:p>
            <a:pPr algn="ctr"/>
            <a:r>
              <a:rPr lang="en-US" sz="1400" dirty="0" smtClean="0"/>
              <a:t>on </a:t>
            </a:r>
          </a:p>
          <a:p>
            <a:pPr algn="ctr"/>
            <a:r>
              <a:rPr lang="en-US" sz="1400" dirty="0" smtClean="0"/>
              <a:t>Port </a:t>
            </a:r>
            <a:r>
              <a:rPr lang="en-US" sz="1400" dirty="0"/>
              <a:t>3306</a:t>
            </a:r>
            <a:endParaRPr lang="es-MX" sz="1400" dirty="0"/>
          </a:p>
        </p:txBody>
      </p:sp>
      <p:pic>
        <p:nvPicPr>
          <p:cNvPr id="19" name="Imagen 18"/>
          <p:cNvPicPr>
            <a:picLocks noChangeAspect="1"/>
          </p:cNvPicPr>
          <p:nvPr/>
        </p:nvPicPr>
        <p:blipFill>
          <a:blip r:embed="rId6"/>
          <a:stretch>
            <a:fillRect/>
          </a:stretch>
        </p:blipFill>
        <p:spPr>
          <a:xfrm>
            <a:off x="152561" y="1989148"/>
            <a:ext cx="5588891" cy="4653223"/>
          </a:xfrm>
          <a:prstGeom prst="rect">
            <a:avLst/>
          </a:prstGeom>
        </p:spPr>
      </p:pic>
      <p:pic>
        <p:nvPicPr>
          <p:cNvPr id="20" name="Imagen 19"/>
          <p:cNvPicPr>
            <a:picLocks noChangeAspect="1"/>
          </p:cNvPicPr>
          <p:nvPr/>
        </p:nvPicPr>
        <p:blipFill>
          <a:blip r:embed="rId7"/>
          <a:stretch>
            <a:fillRect/>
          </a:stretch>
        </p:blipFill>
        <p:spPr>
          <a:xfrm>
            <a:off x="9445279" y="6156596"/>
            <a:ext cx="1438275" cy="485775"/>
          </a:xfrm>
          <a:prstGeom prst="rect">
            <a:avLst/>
          </a:prstGeom>
        </p:spPr>
      </p:pic>
      <p:pic>
        <p:nvPicPr>
          <p:cNvPr id="21" name="Imagen 20"/>
          <p:cNvPicPr>
            <a:picLocks noChangeAspect="1"/>
          </p:cNvPicPr>
          <p:nvPr/>
        </p:nvPicPr>
        <p:blipFill rotWithShape="1">
          <a:blip r:embed="rId8"/>
          <a:srcRect r="2361"/>
          <a:stretch/>
        </p:blipFill>
        <p:spPr>
          <a:xfrm>
            <a:off x="403692" y="3925866"/>
            <a:ext cx="2948783" cy="2630590"/>
          </a:xfrm>
          <a:prstGeom prst="rect">
            <a:avLst/>
          </a:prstGeom>
        </p:spPr>
      </p:pic>
      <p:sp>
        <p:nvSpPr>
          <p:cNvPr id="22" name="Llamada con línea 1 21"/>
          <p:cNvSpPr/>
          <p:nvPr/>
        </p:nvSpPr>
        <p:spPr>
          <a:xfrm>
            <a:off x="600859" y="4171430"/>
            <a:ext cx="993420" cy="240084"/>
          </a:xfrm>
          <a:prstGeom prst="borderCallout1">
            <a:avLst>
              <a:gd name="adj1" fmla="val 106251"/>
              <a:gd name="adj2" fmla="val 100104"/>
              <a:gd name="adj3" fmla="val 707683"/>
              <a:gd name="adj4" fmla="val 55429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Llamada con línea 1 22"/>
          <p:cNvSpPr/>
          <p:nvPr/>
        </p:nvSpPr>
        <p:spPr>
          <a:xfrm>
            <a:off x="690629" y="4674561"/>
            <a:ext cx="2344454" cy="899264"/>
          </a:xfrm>
          <a:prstGeom prst="borderCallout1">
            <a:avLst>
              <a:gd name="adj1" fmla="val 106251"/>
              <a:gd name="adj2" fmla="val 100104"/>
              <a:gd name="adj3" fmla="val 179766"/>
              <a:gd name="adj4" fmla="val 2187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Llamada con línea 1 23"/>
          <p:cNvSpPr/>
          <p:nvPr/>
        </p:nvSpPr>
        <p:spPr>
          <a:xfrm>
            <a:off x="690628" y="5646892"/>
            <a:ext cx="1818361" cy="675628"/>
          </a:xfrm>
          <a:prstGeom prst="borderCallout1">
            <a:avLst>
              <a:gd name="adj1" fmla="val 106251"/>
              <a:gd name="adj2" fmla="val 100104"/>
              <a:gd name="adj3" fmla="val 160758"/>
              <a:gd name="adj4" fmla="val 291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Imagen 24"/>
          <p:cNvPicPr>
            <a:picLocks noChangeAspect="1"/>
          </p:cNvPicPr>
          <p:nvPr/>
        </p:nvPicPr>
        <p:blipFill>
          <a:blip r:embed="rId9"/>
          <a:stretch>
            <a:fillRect/>
          </a:stretch>
        </p:blipFill>
        <p:spPr>
          <a:xfrm>
            <a:off x="403692" y="3247011"/>
            <a:ext cx="2205412" cy="723740"/>
          </a:xfrm>
          <a:prstGeom prst="rect">
            <a:avLst/>
          </a:prstGeom>
        </p:spPr>
      </p:pic>
      <p:sp>
        <p:nvSpPr>
          <p:cNvPr id="26" name="Disco magnético 25"/>
          <p:cNvSpPr/>
          <p:nvPr/>
        </p:nvSpPr>
        <p:spPr>
          <a:xfrm>
            <a:off x="9886503" y="4888173"/>
            <a:ext cx="709913" cy="1002825"/>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p:cNvSpPr txBox="1"/>
          <p:nvPr/>
        </p:nvSpPr>
        <p:spPr>
          <a:xfrm>
            <a:off x="10648940" y="4686467"/>
            <a:ext cx="1531188" cy="1200329"/>
          </a:xfrm>
          <a:prstGeom prst="rect">
            <a:avLst/>
          </a:prstGeom>
          <a:noFill/>
        </p:spPr>
        <p:txBody>
          <a:bodyPr wrap="none" rtlCol="0">
            <a:spAutoFit/>
          </a:bodyPr>
          <a:lstStyle/>
          <a:p>
            <a:r>
              <a:rPr lang="en-US" dirty="0" smtClean="0"/>
              <a:t>Backup</a:t>
            </a:r>
          </a:p>
          <a:p>
            <a:r>
              <a:rPr lang="en-US" dirty="0" err="1" smtClean="0"/>
              <a:t>Serever</a:t>
            </a:r>
            <a:endParaRPr lang="en-US" dirty="0" smtClean="0"/>
          </a:p>
          <a:p>
            <a:r>
              <a:rPr lang="en-US" dirty="0" smtClean="0"/>
              <a:t>192.168.5.10</a:t>
            </a:r>
          </a:p>
          <a:p>
            <a:r>
              <a:rPr lang="en-US" dirty="0" err="1" smtClean="0"/>
              <a:t>PortÑ</a:t>
            </a:r>
            <a:r>
              <a:rPr lang="en-US" dirty="0" smtClean="0"/>
              <a:t> 80</a:t>
            </a:r>
            <a:endParaRPr lang="es-MX" dirty="0"/>
          </a:p>
        </p:txBody>
      </p:sp>
    </p:spTree>
    <p:extLst>
      <p:ext uri="{BB962C8B-B14F-4D97-AF65-F5344CB8AC3E}">
        <p14:creationId xmlns:p14="http://schemas.microsoft.com/office/powerpoint/2010/main" val="24105487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4"/>
                                        </p:tgtEl>
                                      </p:cBhvr>
                                    </p:animEffect>
                                    <p:set>
                                      <p:cBhvr>
                                        <p:cTn id="75" dur="1" fill="hold">
                                          <p:stCondLst>
                                            <p:cond delay="499"/>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18" grpId="0"/>
      <p:bldP spid="22" grpId="0" animBg="1"/>
      <p:bldP spid="22" grpId="1" animBg="1"/>
      <p:bldP spid="23" grpId="0" animBg="1"/>
      <p:bldP spid="23" grpId="1" animBg="1"/>
      <p:bldP spid="24" grpId="0" animBg="1"/>
      <p:bldP spid="24" grpId="1" animBg="1"/>
      <p:bldP spid="26" grpId="0" animBg="1"/>
      <p:bldP spid="2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DNS in Kubernetes</a:t>
            </a:r>
            <a:endParaRPr lang="es-MX" dirty="0"/>
          </a:p>
        </p:txBody>
      </p:sp>
      <p:sp>
        <p:nvSpPr>
          <p:cNvPr id="4" name="Rectángulo redondeado 3"/>
          <p:cNvSpPr/>
          <p:nvPr/>
        </p:nvSpPr>
        <p:spPr>
          <a:xfrm>
            <a:off x="9163052" y="2096195"/>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5" name="Rectángulo redondeado 4"/>
          <p:cNvSpPr/>
          <p:nvPr/>
        </p:nvSpPr>
        <p:spPr>
          <a:xfrm>
            <a:off x="6470652" y="2096195"/>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smtClean="0">
              <a:solidFill>
                <a:srgbClr val="00B0F0"/>
              </a:solidFill>
            </a:endParaRPr>
          </a:p>
        </p:txBody>
      </p:sp>
      <p:sp>
        <p:nvSpPr>
          <p:cNvPr id="6" name="Elipse 5"/>
          <p:cNvSpPr/>
          <p:nvPr/>
        </p:nvSpPr>
        <p:spPr>
          <a:xfrm>
            <a:off x="7468939" y="2687664"/>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Elipse 6"/>
          <p:cNvSpPr/>
          <p:nvPr/>
        </p:nvSpPr>
        <p:spPr>
          <a:xfrm>
            <a:off x="10637327" y="2687664"/>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rot="16200000">
            <a:off x="9602626" y="2687664"/>
            <a:ext cx="626301" cy="505326"/>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p:cNvSpPr/>
          <p:nvPr/>
        </p:nvSpPr>
        <p:spPr>
          <a:xfrm>
            <a:off x="6470652" y="1522440"/>
            <a:ext cx="5194300" cy="469197"/>
          </a:xfrm>
          <a:prstGeom prst="roundRect">
            <a:avLst/>
          </a:prstGeom>
          <a:solidFill>
            <a:srgbClr val="02CA3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B050"/>
                </a:solidFill>
              </a:rPr>
              <a:t>kube-dns</a:t>
            </a:r>
            <a:endParaRPr lang="es-MX" dirty="0">
              <a:solidFill>
                <a:srgbClr val="00B050"/>
              </a:solidFill>
            </a:endParaRPr>
          </a:p>
        </p:txBody>
      </p:sp>
      <p:graphicFrame>
        <p:nvGraphicFramePr>
          <p:cNvPr id="10" name="Tabla 9"/>
          <p:cNvGraphicFramePr>
            <a:graphicFrameLocks noGrp="1"/>
          </p:cNvGraphicFramePr>
          <p:nvPr>
            <p:extLst>
              <p:ext uri="{D42A27DB-BD31-4B8C-83A1-F6EECF244321}">
                <p14:modId xmlns:p14="http://schemas.microsoft.com/office/powerpoint/2010/main" val="2724308059"/>
              </p:ext>
            </p:extLst>
          </p:nvPr>
        </p:nvGraphicFramePr>
        <p:xfrm>
          <a:off x="609601" y="1522440"/>
          <a:ext cx="5127405" cy="741680"/>
        </p:xfrm>
        <a:graphic>
          <a:graphicData uri="http://schemas.openxmlformats.org/drawingml/2006/table">
            <a:tbl>
              <a:tblPr firstRow="1" bandRow="1">
                <a:tableStyleId>{5C22544A-7EE6-4342-B048-85BDC9FD1C3A}</a:tableStyleId>
              </a:tblPr>
              <a:tblGrid>
                <a:gridCol w="1025481">
                  <a:extLst>
                    <a:ext uri="{9D8B030D-6E8A-4147-A177-3AD203B41FA5}">
                      <a16:colId xmlns:a16="http://schemas.microsoft.com/office/drawing/2014/main" val="2574354542"/>
                    </a:ext>
                  </a:extLst>
                </a:gridCol>
                <a:gridCol w="1025481">
                  <a:extLst>
                    <a:ext uri="{9D8B030D-6E8A-4147-A177-3AD203B41FA5}">
                      <a16:colId xmlns:a16="http://schemas.microsoft.com/office/drawing/2014/main" val="564862811"/>
                    </a:ext>
                  </a:extLst>
                </a:gridCol>
                <a:gridCol w="721551">
                  <a:extLst>
                    <a:ext uri="{9D8B030D-6E8A-4147-A177-3AD203B41FA5}">
                      <a16:colId xmlns:a16="http://schemas.microsoft.com/office/drawing/2014/main" val="3972122780"/>
                    </a:ext>
                  </a:extLst>
                </a:gridCol>
                <a:gridCol w="1027134">
                  <a:extLst>
                    <a:ext uri="{9D8B030D-6E8A-4147-A177-3AD203B41FA5}">
                      <a16:colId xmlns:a16="http://schemas.microsoft.com/office/drawing/2014/main" val="4056874179"/>
                    </a:ext>
                  </a:extLst>
                </a:gridCol>
                <a:gridCol w="1327758">
                  <a:extLst>
                    <a:ext uri="{9D8B030D-6E8A-4147-A177-3AD203B41FA5}">
                      <a16:colId xmlns:a16="http://schemas.microsoft.com/office/drawing/2014/main" val="1744127077"/>
                    </a:ext>
                  </a:extLst>
                </a:gridCol>
              </a:tblGrid>
              <a:tr h="370840">
                <a:tc>
                  <a:txBody>
                    <a:bodyPr/>
                    <a:lstStyle/>
                    <a:p>
                      <a:r>
                        <a:rPr lang="en-US" sz="1200" dirty="0" err="1" smtClean="0"/>
                        <a:t>Hostiname</a:t>
                      </a:r>
                      <a:endParaRPr lang="es-MX" sz="1200" dirty="0"/>
                    </a:p>
                  </a:txBody>
                  <a:tcPr/>
                </a:tc>
                <a:tc>
                  <a:txBody>
                    <a:bodyPr/>
                    <a:lstStyle/>
                    <a:p>
                      <a:r>
                        <a:rPr lang="en-US" sz="1200" dirty="0" smtClean="0"/>
                        <a:t>Namespace</a:t>
                      </a:r>
                      <a:endParaRPr lang="es-MX" sz="1200" dirty="0"/>
                    </a:p>
                  </a:txBody>
                  <a:tcPr/>
                </a:tc>
                <a:tc>
                  <a:txBody>
                    <a:bodyPr/>
                    <a:lstStyle/>
                    <a:p>
                      <a:r>
                        <a:rPr lang="en-US" sz="1200" dirty="0" smtClean="0"/>
                        <a:t>Type</a:t>
                      </a:r>
                      <a:endParaRPr lang="es-MX" sz="1200" dirty="0"/>
                    </a:p>
                  </a:txBody>
                  <a:tcPr/>
                </a:tc>
                <a:tc>
                  <a:txBody>
                    <a:bodyPr/>
                    <a:lstStyle/>
                    <a:p>
                      <a:r>
                        <a:rPr lang="en-US" sz="1200" dirty="0" smtClean="0"/>
                        <a:t>Root</a:t>
                      </a:r>
                      <a:endParaRPr lang="es-MX" sz="1200" dirty="0"/>
                    </a:p>
                  </a:txBody>
                  <a:tcPr/>
                </a:tc>
                <a:tc>
                  <a:txBody>
                    <a:bodyPr/>
                    <a:lstStyle/>
                    <a:p>
                      <a:r>
                        <a:rPr lang="en-US" sz="1200" dirty="0" smtClean="0"/>
                        <a:t>IP Address</a:t>
                      </a:r>
                      <a:endParaRPr lang="es-MX" sz="1200" dirty="0"/>
                    </a:p>
                  </a:txBody>
                  <a:tcPr/>
                </a:tc>
                <a:extLst>
                  <a:ext uri="{0D108BD9-81ED-4DB2-BD59-A6C34878D82A}">
                    <a16:rowId xmlns:a16="http://schemas.microsoft.com/office/drawing/2014/main" val="2551382278"/>
                  </a:ext>
                </a:extLst>
              </a:tr>
              <a:tr h="370840">
                <a:tc>
                  <a:txBody>
                    <a:bodyPr/>
                    <a:lstStyle/>
                    <a:p>
                      <a:r>
                        <a:rPr lang="en-US" sz="1200" dirty="0" smtClean="0"/>
                        <a:t>web-service</a:t>
                      </a:r>
                      <a:endParaRPr lang="es-MX" sz="1200" dirty="0"/>
                    </a:p>
                  </a:txBody>
                  <a:tcPr/>
                </a:tc>
                <a:tc>
                  <a:txBody>
                    <a:bodyPr/>
                    <a:lstStyle/>
                    <a:p>
                      <a:r>
                        <a:rPr lang="en-US" sz="1200" dirty="0" smtClean="0"/>
                        <a:t>apps</a:t>
                      </a:r>
                      <a:endParaRPr lang="es-MX" sz="1200" dirty="0"/>
                    </a:p>
                  </a:txBody>
                  <a:tcPr/>
                </a:tc>
                <a:tc>
                  <a:txBody>
                    <a:bodyPr/>
                    <a:lstStyle/>
                    <a:p>
                      <a:r>
                        <a:rPr lang="en-US" sz="1200" dirty="0" smtClean="0"/>
                        <a:t>svc</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10.107.37.188</a:t>
                      </a:r>
                      <a:endParaRPr lang="es-MX" sz="1200" dirty="0"/>
                    </a:p>
                  </a:txBody>
                  <a:tcPr/>
                </a:tc>
                <a:extLst>
                  <a:ext uri="{0D108BD9-81ED-4DB2-BD59-A6C34878D82A}">
                    <a16:rowId xmlns:a16="http://schemas.microsoft.com/office/drawing/2014/main" val="397521266"/>
                  </a:ext>
                </a:extLst>
              </a:tr>
            </a:tbl>
          </a:graphicData>
        </a:graphic>
      </p:graphicFrame>
      <p:sp>
        <p:nvSpPr>
          <p:cNvPr id="12" name="CuadroTexto 11"/>
          <p:cNvSpPr txBox="1"/>
          <p:nvPr/>
        </p:nvSpPr>
        <p:spPr>
          <a:xfrm>
            <a:off x="7296645" y="3253478"/>
            <a:ext cx="849913" cy="430887"/>
          </a:xfrm>
          <a:prstGeom prst="rect">
            <a:avLst/>
          </a:prstGeom>
          <a:noFill/>
        </p:spPr>
        <p:txBody>
          <a:bodyPr wrap="none" rtlCol="0">
            <a:spAutoFit/>
          </a:bodyPr>
          <a:lstStyle/>
          <a:p>
            <a:r>
              <a:rPr lang="en-US" sz="1100" dirty="0" smtClean="0"/>
              <a:t>10.244.1.5</a:t>
            </a:r>
          </a:p>
          <a:p>
            <a:pPr algn="ctr"/>
            <a:r>
              <a:rPr lang="en-US" sz="1100" dirty="0" smtClean="0"/>
              <a:t>test</a:t>
            </a:r>
            <a:endParaRPr lang="es-MX" sz="1100" dirty="0"/>
          </a:p>
        </p:txBody>
      </p:sp>
      <p:sp>
        <p:nvSpPr>
          <p:cNvPr id="13" name="CuadroTexto 12"/>
          <p:cNvSpPr txBox="1"/>
          <p:nvPr/>
        </p:nvSpPr>
        <p:spPr>
          <a:xfrm>
            <a:off x="9372999" y="3253478"/>
            <a:ext cx="1085554" cy="430887"/>
          </a:xfrm>
          <a:prstGeom prst="rect">
            <a:avLst/>
          </a:prstGeom>
          <a:noFill/>
        </p:spPr>
        <p:txBody>
          <a:bodyPr wrap="none" rtlCol="0">
            <a:spAutoFit/>
          </a:bodyPr>
          <a:lstStyle/>
          <a:p>
            <a:r>
              <a:rPr lang="en-US" sz="1100" dirty="0" smtClean="0"/>
              <a:t>10.107.37.188</a:t>
            </a:r>
          </a:p>
          <a:p>
            <a:pPr algn="ctr"/>
            <a:r>
              <a:rPr lang="en-US" sz="1100" dirty="0" smtClean="0"/>
              <a:t>web-service</a:t>
            </a:r>
            <a:endParaRPr lang="es-MX" sz="1100" dirty="0"/>
          </a:p>
        </p:txBody>
      </p:sp>
      <p:sp>
        <p:nvSpPr>
          <p:cNvPr id="14" name="CuadroTexto 13"/>
          <p:cNvSpPr txBox="1"/>
          <p:nvPr/>
        </p:nvSpPr>
        <p:spPr>
          <a:xfrm>
            <a:off x="10465033" y="3253478"/>
            <a:ext cx="849913" cy="430887"/>
          </a:xfrm>
          <a:prstGeom prst="rect">
            <a:avLst/>
          </a:prstGeom>
          <a:noFill/>
        </p:spPr>
        <p:txBody>
          <a:bodyPr wrap="none" rtlCol="0">
            <a:spAutoFit/>
          </a:bodyPr>
          <a:lstStyle/>
          <a:p>
            <a:r>
              <a:rPr lang="en-US" sz="1100" dirty="0" smtClean="0"/>
              <a:t>10.244.2.5</a:t>
            </a:r>
          </a:p>
          <a:p>
            <a:pPr algn="ctr"/>
            <a:r>
              <a:rPr lang="en-US" sz="1100" dirty="0" smtClean="0"/>
              <a:t>web</a:t>
            </a:r>
            <a:endParaRPr lang="es-MX" sz="1100" dirty="0"/>
          </a:p>
        </p:txBody>
      </p:sp>
      <p:grpSp>
        <p:nvGrpSpPr>
          <p:cNvPr id="22" name="Grupo 21"/>
          <p:cNvGrpSpPr/>
          <p:nvPr/>
        </p:nvGrpSpPr>
        <p:grpSpPr>
          <a:xfrm>
            <a:off x="6800636" y="1227012"/>
            <a:ext cx="4534332" cy="2921304"/>
            <a:chOff x="6800636" y="1227012"/>
            <a:chExt cx="4534332" cy="2921304"/>
          </a:xfrm>
        </p:grpSpPr>
        <p:grpSp>
          <p:nvGrpSpPr>
            <p:cNvPr id="18" name="Grupo 17"/>
            <p:cNvGrpSpPr/>
            <p:nvPr/>
          </p:nvGrpSpPr>
          <p:grpSpPr>
            <a:xfrm>
              <a:off x="6800636" y="1227012"/>
              <a:ext cx="4534332" cy="2921304"/>
              <a:chOff x="800100" y="939496"/>
              <a:chExt cx="2401712" cy="2921304"/>
            </a:xfrm>
          </p:grpSpPr>
          <p:sp>
            <p:nvSpPr>
              <p:cNvPr id="20" name="Rectángulo 19"/>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riángulo isósceles 20"/>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8629220" y="2019290"/>
              <a:ext cx="877163" cy="369332"/>
            </a:xfrm>
            <a:prstGeom prst="rect">
              <a:avLst/>
            </a:prstGeom>
            <a:noFill/>
          </p:spPr>
          <p:txBody>
            <a:bodyPr wrap="none" rtlCol="0">
              <a:spAutoFit/>
            </a:bodyPr>
            <a:lstStyle/>
            <a:p>
              <a:r>
                <a:rPr lang="es-MX" dirty="0" smtClean="0"/>
                <a:t>default</a:t>
              </a:r>
              <a:endParaRPr lang="es-MX" dirty="0"/>
            </a:p>
          </p:txBody>
        </p:sp>
      </p:grpSp>
      <p:grpSp>
        <p:nvGrpSpPr>
          <p:cNvPr id="64" name="Grupo 63"/>
          <p:cNvGrpSpPr/>
          <p:nvPr/>
        </p:nvGrpSpPr>
        <p:grpSpPr>
          <a:xfrm>
            <a:off x="6521138" y="1395543"/>
            <a:ext cx="2401712" cy="2921304"/>
            <a:chOff x="6521138" y="1395543"/>
            <a:chExt cx="2401712" cy="2921304"/>
          </a:xfrm>
        </p:grpSpPr>
        <p:grpSp>
          <p:nvGrpSpPr>
            <p:cNvPr id="26" name="Grupo 25"/>
            <p:cNvGrpSpPr/>
            <p:nvPr/>
          </p:nvGrpSpPr>
          <p:grpSpPr>
            <a:xfrm>
              <a:off x="6521138" y="1395543"/>
              <a:ext cx="2401712" cy="2921304"/>
              <a:chOff x="800100" y="939496"/>
              <a:chExt cx="2401712" cy="2921304"/>
            </a:xfrm>
          </p:grpSpPr>
          <p:sp>
            <p:nvSpPr>
              <p:cNvPr id="28" name="Rectángulo 27"/>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28"/>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7" name="CuadroTexto 26"/>
            <p:cNvSpPr txBox="1"/>
            <p:nvPr/>
          </p:nvSpPr>
          <p:spPr>
            <a:xfrm>
              <a:off x="7288233" y="2129760"/>
              <a:ext cx="877163" cy="369332"/>
            </a:xfrm>
            <a:prstGeom prst="rect">
              <a:avLst/>
            </a:prstGeom>
            <a:noFill/>
          </p:spPr>
          <p:txBody>
            <a:bodyPr wrap="none" rtlCol="0">
              <a:spAutoFit/>
            </a:bodyPr>
            <a:lstStyle/>
            <a:p>
              <a:r>
                <a:rPr lang="es-MX" dirty="0" smtClean="0"/>
                <a:t>default</a:t>
              </a:r>
              <a:endParaRPr lang="es-MX" dirty="0"/>
            </a:p>
          </p:txBody>
        </p:sp>
      </p:grpSp>
      <p:grpSp>
        <p:nvGrpSpPr>
          <p:cNvPr id="37" name="Grupo 36"/>
          <p:cNvGrpSpPr/>
          <p:nvPr/>
        </p:nvGrpSpPr>
        <p:grpSpPr>
          <a:xfrm>
            <a:off x="9212754" y="1393753"/>
            <a:ext cx="2401712" cy="2921304"/>
            <a:chOff x="9212754" y="1393753"/>
            <a:chExt cx="2401712" cy="2921304"/>
          </a:xfrm>
        </p:grpSpPr>
        <p:grpSp>
          <p:nvGrpSpPr>
            <p:cNvPr id="33" name="Grupo 32"/>
            <p:cNvGrpSpPr/>
            <p:nvPr/>
          </p:nvGrpSpPr>
          <p:grpSpPr>
            <a:xfrm>
              <a:off x="9212754" y="1393753"/>
              <a:ext cx="2401712" cy="2921304"/>
              <a:chOff x="800100" y="939496"/>
              <a:chExt cx="2401712" cy="2921304"/>
            </a:xfrm>
          </p:grpSpPr>
          <p:sp>
            <p:nvSpPr>
              <p:cNvPr id="35" name="Rectángulo 34"/>
              <p:cNvSpPr/>
              <p:nvPr/>
            </p:nvSpPr>
            <p:spPr>
              <a:xfrm>
                <a:off x="800100" y="2171396"/>
                <a:ext cx="2401712" cy="168940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Triángulo isósceles 35"/>
              <p:cNvSpPr/>
              <p:nvPr/>
            </p:nvSpPr>
            <p:spPr>
              <a:xfrm>
                <a:off x="800100" y="939496"/>
                <a:ext cx="2401712" cy="1231900"/>
              </a:xfrm>
              <a:prstGeom prst="triangl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4" name="CuadroTexto 33"/>
            <p:cNvSpPr txBox="1"/>
            <p:nvPr/>
          </p:nvSpPr>
          <p:spPr>
            <a:xfrm>
              <a:off x="10019912" y="2129760"/>
              <a:ext cx="684803" cy="369332"/>
            </a:xfrm>
            <a:prstGeom prst="rect">
              <a:avLst/>
            </a:prstGeom>
            <a:noFill/>
          </p:spPr>
          <p:txBody>
            <a:bodyPr wrap="none" rtlCol="0">
              <a:spAutoFit/>
            </a:bodyPr>
            <a:lstStyle/>
            <a:p>
              <a:r>
                <a:rPr lang="es-MX" dirty="0" smtClean="0"/>
                <a:t>apps</a:t>
              </a:r>
              <a:endParaRPr lang="es-MX" dirty="0"/>
            </a:p>
          </p:txBody>
        </p:sp>
      </p:grpSp>
      <p:sp>
        <p:nvSpPr>
          <p:cNvPr id="38" name="Rectángulo redondeado 37"/>
          <p:cNvSpPr/>
          <p:nvPr/>
        </p:nvSpPr>
        <p:spPr>
          <a:xfrm>
            <a:off x="1979112" y="3503594"/>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cluster.local</a:t>
            </a:r>
            <a:endParaRPr lang="es-MX" dirty="0"/>
          </a:p>
        </p:txBody>
      </p:sp>
      <p:sp>
        <p:nvSpPr>
          <p:cNvPr id="39" name="Rectángulo redondeado 38"/>
          <p:cNvSpPr/>
          <p:nvPr/>
        </p:nvSpPr>
        <p:spPr>
          <a:xfrm>
            <a:off x="1277654" y="4751788"/>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apps</a:t>
            </a:r>
            <a:endParaRPr lang="es-MX" dirty="0"/>
          </a:p>
        </p:txBody>
      </p:sp>
      <p:sp>
        <p:nvSpPr>
          <p:cNvPr id="40" name="Rectángulo redondeado 39"/>
          <p:cNvSpPr/>
          <p:nvPr/>
        </p:nvSpPr>
        <p:spPr>
          <a:xfrm>
            <a:off x="1277653" y="5375358"/>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web-service</a:t>
            </a:r>
            <a:endParaRPr lang="es-MX" dirty="0"/>
          </a:p>
        </p:txBody>
      </p:sp>
      <p:sp>
        <p:nvSpPr>
          <p:cNvPr id="41" name="Rectángulo redondeado 40"/>
          <p:cNvSpPr/>
          <p:nvPr/>
        </p:nvSpPr>
        <p:spPr>
          <a:xfrm>
            <a:off x="1277653" y="4127164"/>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s-MX" dirty="0"/>
          </a:p>
        </p:txBody>
      </p:sp>
      <p:sp>
        <p:nvSpPr>
          <p:cNvPr id="42" name="Rectángulo redondeado 41"/>
          <p:cNvSpPr/>
          <p:nvPr/>
        </p:nvSpPr>
        <p:spPr>
          <a:xfrm>
            <a:off x="2871068" y="4116117"/>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a:t>
            </a:r>
            <a:endParaRPr lang="es-MX" dirty="0"/>
          </a:p>
        </p:txBody>
      </p:sp>
      <p:sp>
        <p:nvSpPr>
          <p:cNvPr id="43" name="Rectángulo redondeado 42"/>
          <p:cNvSpPr/>
          <p:nvPr/>
        </p:nvSpPr>
        <p:spPr>
          <a:xfrm>
            <a:off x="2871068" y="4728640"/>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apps</a:t>
            </a:r>
            <a:endParaRPr lang="es-MX" dirty="0"/>
          </a:p>
        </p:txBody>
      </p:sp>
      <p:sp>
        <p:nvSpPr>
          <p:cNvPr id="44" name="Rectángulo redondeado 43"/>
          <p:cNvSpPr/>
          <p:nvPr/>
        </p:nvSpPr>
        <p:spPr>
          <a:xfrm>
            <a:off x="2871067" y="5341163"/>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10-244-2-5</a:t>
            </a:r>
            <a:endParaRPr lang="es-MX" dirty="0"/>
          </a:p>
        </p:txBody>
      </p:sp>
      <p:cxnSp>
        <p:nvCxnSpPr>
          <p:cNvPr id="46" name="Conector recto 45"/>
          <p:cNvCxnSpPr>
            <a:stCxn id="38" idx="2"/>
            <a:endCxn id="41" idx="0"/>
          </p:cNvCxnSpPr>
          <p:nvPr/>
        </p:nvCxnSpPr>
        <p:spPr>
          <a:xfrm flipH="1">
            <a:off x="1979111" y="3865136"/>
            <a:ext cx="701459" cy="2620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41" idx="2"/>
            <a:endCxn id="39" idx="0"/>
          </p:cNvCxnSpPr>
          <p:nvPr/>
        </p:nvCxnSpPr>
        <p:spPr>
          <a:xfrm>
            <a:off x="1979111" y="4488706"/>
            <a:ext cx="1" cy="26308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a:stCxn id="39" idx="2"/>
            <a:endCxn id="40" idx="0"/>
          </p:cNvCxnSpPr>
          <p:nvPr/>
        </p:nvCxnSpPr>
        <p:spPr>
          <a:xfrm flipH="1">
            <a:off x="1979111" y="5113330"/>
            <a:ext cx="1" cy="2620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a:stCxn id="38" idx="2"/>
            <a:endCxn id="42" idx="0"/>
          </p:cNvCxnSpPr>
          <p:nvPr/>
        </p:nvCxnSpPr>
        <p:spPr>
          <a:xfrm>
            <a:off x="2680570" y="3865136"/>
            <a:ext cx="891956" cy="25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Conector recto 56"/>
          <p:cNvCxnSpPr>
            <a:stCxn id="42" idx="2"/>
            <a:endCxn id="43" idx="0"/>
          </p:cNvCxnSpPr>
          <p:nvPr/>
        </p:nvCxnSpPr>
        <p:spPr>
          <a:xfrm>
            <a:off x="3572526" y="4477659"/>
            <a:ext cx="0" cy="25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a:stCxn id="43" idx="2"/>
            <a:endCxn id="44" idx="0"/>
          </p:cNvCxnSpPr>
          <p:nvPr/>
        </p:nvCxnSpPr>
        <p:spPr>
          <a:xfrm flipH="1">
            <a:off x="3572525" y="5090182"/>
            <a:ext cx="1" cy="25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63" name="Tabla 62"/>
          <p:cNvGraphicFramePr>
            <a:graphicFrameLocks noGrp="1"/>
          </p:cNvGraphicFramePr>
          <p:nvPr>
            <p:extLst>
              <p:ext uri="{D42A27DB-BD31-4B8C-83A1-F6EECF244321}">
                <p14:modId xmlns:p14="http://schemas.microsoft.com/office/powerpoint/2010/main" val="3342621041"/>
              </p:ext>
            </p:extLst>
          </p:nvPr>
        </p:nvGraphicFramePr>
        <p:xfrm>
          <a:off x="619345" y="1533487"/>
          <a:ext cx="5127405" cy="1594136"/>
        </p:xfrm>
        <a:graphic>
          <a:graphicData uri="http://schemas.openxmlformats.org/drawingml/2006/table">
            <a:tbl>
              <a:tblPr firstRow="1" bandRow="1">
                <a:tableStyleId>{5C22544A-7EE6-4342-B048-85BDC9FD1C3A}</a:tableStyleId>
              </a:tblPr>
              <a:tblGrid>
                <a:gridCol w="1025481">
                  <a:extLst>
                    <a:ext uri="{9D8B030D-6E8A-4147-A177-3AD203B41FA5}">
                      <a16:colId xmlns:a16="http://schemas.microsoft.com/office/drawing/2014/main" val="2574354542"/>
                    </a:ext>
                  </a:extLst>
                </a:gridCol>
                <a:gridCol w="1025481">
                  <a:extLst>
                    <a:ext uri="{9D8B030D-6E8A-4147-A177-3AD203B41FA5}">
                      <a16:colId xmlns:a16="http://schemas.microsoft.com/office/drawing/2014/main" val="564862811"/>
                    </a:ext>
                  </a:extLst>
                </a:gridCol>
                <a:gridCol w="721551">
                  <a:extLst>
                    <a:ext uri="{9D8B030D-6E8A-4147-A177-3AD203B41FA5}">
                      <a16:colId xmlns:a16="http://schemas.microsoft.com/office/drawing/2014/main" val="3972122780"/>
                    </a:ext>
                  </a:extLst>
                </a:gridCol>
                <a:gridCol w="1027134">
                  <a:extLst>
                    <a:ext uri="{9D8B030D-6E8A-4147-A177-3AD203B41FA5}">
                      <a16:colId xmlns:a16="http://schemas.microsoft.com/office/drawing/2014/main" val="4056874179"/>
                    </a:ext>
                  </a:extLst>
                </a:gridCol>
                <a:gridCol w="1327758">
                  <a:extLst>
                    <a:ext uri="{9D8B030D-6E8A-4147-A177-3AD203B41FA5}">
                      <a16:colId xmlns:a16="http://schemas.microsoft.com/office/drawing/2014/main" val="1744127077"/>
                    </a:ext>
                  </a:extLst>
                </a:gridCol>
              </a:tblGrid>
              <a:tr h="398534">
                <a:tc>
                  <a:txBody>
                    <a:bodyPr/>
                    <a:lstStyle/>
                    <a:p>
                      <a:r>
                        <a:rPr lang="en-US" sz="1200" dirty="0" err="1" smtClean="0"/>
                        <a:t>Hostiname</a:t>
                      </a:r>
                      <a:endParaRPr lang="es-MX" sz="1200" dirty="0"/>
                    </a:p>
                  </a:txBody>
                  <a:tcPr/>
                </a:tc>
                <a:tc>
                  <a:txBody>
                    <a:bodyPr/>
                    <a:lstStyle/>
                    <a:p>
                      <a:r>
                        <a:rPr lang="en-US" sz="1200" dirty="0" smtClean="0"/>
                        <a:t>Namespace</a:t>
                      </a:r>
                      <a:endParaRPr lang="es-MX" sz="1200" dirty="0"/>
                    </a:p>
                  </a:txBody>
                  <a:tcPr/>
                </a:tc>
                <a:tc>
                  <a:txBody>
                    <a:bodyPr/>
                    <a:lstStyle/>
                    <a:p>
                      <a:r>
                        <a:rPr lang="en-US" sz="1200" dirty="0" smtClean="0"/>
                        <a:t>Type</a:t>
                      </a:r>
                      <a:endParaRPr lang="es-MX" sz="1200" dirty="0"/>
                    </a:p>
                  </a:txBody>
                  <a:tcPr/>
                </a:tc>
                <a:tc>
                  <a:txBody>
                    <a:bodyPr/>
                    <a:lstStyle/>
                    <a:p>
                      <a:r>
                        <a:rPr lang="en-US" sz="1200" dirty="0" smtClean="0"/>
                        <a:t>Root</a:t>
                      </a:r>
                      <a:endParaRPr lang="es-MX" sz="1200" dirty="0"/>
                    </a:p>
                  </a:txBody>
                  <a:tcPr/>
                </a:tc>
                <a:tc>
                  <a:txBody>
                    <a:bodyPr/>
                    <a:lstStyle/>
                    <a:p>
                      <a:r>
                        <a:rPr lang="en-US" sz="1200" dirty="0" smtClean="0"/>
                        <a:t>IP Address</a:t>
                      </a:r>
                      <a:endParaRPr lang="es-MX" sz="1200" dirty="0"/>
                    </a:p>
                  </a:txBody>
                  <a:tcPr/>
                </a:tc>
                <a:extLst>
                  <a:ext uri="{0D108BD9-81ED-4DB2-BD59-A6C34878D82A}">
                    <a16:rowId xmlns:a16="http://schemas.microsoft.com/office/drawing/2014/main" val="2551382278"/>
                  </a:ext>
                </a:extLst>
              </a:tr>
              <a:tr h="398534">
                <a:tc>
                  <a:txBody>
                    <a:bodyPr/>
                    <a:lstStyle/>
                    <a:p>
                      <a:r>
                        <a:rPr lang="en-US" sz="1200" dirty="0" smtClean="0"/>
                        <a:t>web-service</a:t>
                      </a:r>
                      <a:endParaRPr lang="es-MX" sz="1200" dirty="0"/>
                    </a:p>
                  </a:txBody>
                  <a:tcPr/>
                </a:tc>
                <a:tc>
                  <a:txBody>
                    <a:bodyPr/>
                    <a:lstStyle/>
                    <a:p>
                      <a:r>
                        <a:rPr lang="en-US" sz="1200" dirty="0" smtClean="0"/>
                        <a:t>apps</a:t>
                      </a:r>
                      <a:endParaRPr lang="es-MX" sz="1200" dirty="0"/>
                    </a:p>
                  </a:txBody>
                  <a:tcPr/>
                </a:tc>
                <a:tc>
                  <a:txBody>
                    <a:bodyPr/>
                    <a:lstStyle/>
                    <a:p>
                      <a:r>
                        <a:rPr lang="en-US" sz="1200" dirty="0" smtClean="0"/>
                        <a:t>svc</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10.107.37.188</a:t>
                      </a:r>
                      <a:endParaRPr lang="es-MX" sz="1200" dirty="0"/>
                    </a:p>
                  </a:txBody>
                  <a:tcPr/>
                </a:tc>
                <a:extLst>
                  <a:ext uri="{0D108BD9-81ED-4DB2-BD59-A6C34878D82A}">
                    <a16:rowId xmlns:a16="http://schemas.microsoft.com/office/drawing/2014/main" val="397521266"/>
                  </a:ext>
                </a:extLst>
              </a:tr>
              <a:tr h="398534">
                <a:tc>
                  <a:txBody>
                    <a:bodyPr/>
                    <a:lstStyle/>
                    <a:p>
                      <a:r>
                        <a:rPr lang="en-US" sz="1200" dirty="0" smtClean="0"/>
                        <a:t>10-244-2-5</a:t>
                      </a:r>
                      <a:endParaRPr lang="es-MX" sz="1200" dirty="0"/>
                    </a:p>
                  </a:txBody>
                  <a:tcPr/>
                </a:tc>
                <a:tc>
                  <a:txBody>
                    <a:bodyPr/>
                    <a:lstStyle/>
                    <a:p>
                      <a:r>
                        <a:rPr lang="en-US" sz="1200" dirty="0" smtClean="0"/>
                        <a:t>apps</a:t>
                      </a:r>
                      <a:endParaRPr lang="es-MX" sz="1200" dirty="0"/>
                    </a:p>
                  </a:txBody>
                  <a:tcPr/>
                </a:tc>
                <a:tc>
                  <a:txBody>
                    <a:bodyPr/>
                    <a:lstStyle/>
                    <a:p>
                      <a:r>
                        <a:rPr lang="en-US" sz="1200" dirty="0" smtClean="0"/>
                        <a:t>pod</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10.244.2.5</a:t>
                      </a:r>
                      <a:endParaRPr lang="es-MX" sz="1200" dirty="0"/>
                    </a:p>
                  </a:txBody>
                  <a:tcPr/>
                </a:tc>
                <a:extLst>
                  <a:ext uri="{0D108BD9-81ED-4DB2-BD59-A6C34878D82A}">
                    <a16:rowId xmlns:a16="http://schemas.microsoft.com/office/drawing/2014/main" val="3168060909"/>
                  </a:ext>
                </a:extLst>
              </a:tr>
              <a:tr h="398534">
                <a:tc>
                  <a:txBody>
                    <a:bodyPr/>
                    <a:lstStyle/>
                    <a:p>
                      <a:r>
                        <a:rPr lang="en-US" sz="1200" dirty="0" smtClean="0"/>
                        <a:t>10-244-1-5</a:t>
                      </a:r>
                      <a:endParaRPr lang="es-MX" sz="1200" dirty="0"/>
                    </a:p>
                  </a:txBody>
                  <a:tcPr/>
                </a:tc>
                <a:tc>
                  <a:txBody>
                    <a:bodyPr/>
                    <a:lstStyle/>
                    <a:p>
                      <a:r>
                        <a:rPr lang="en-US" sz="1200" dirty="0" smtClean="0"/>
                        <a:t>default</a:t>
                      </a:r>
                      <a:endParaRPr lang="es-MX" sz="1200" dirty="0"/>
                    </a:p>
                  </a:txBody>
                  <a:tcPr/>
                </a:tc>
                <a:tc>
                  <a:txBody>
                    <a:bodyPr/>
                    <a:lstStyle/>
                    <a:p>
                      <a:r>
                        <a:rPr lang="en-US" sz="1200" dirty="0" smtClean="0"/>
                        <a:t>pod</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10.244.1.5</a:t>
                      </a:r>
                      <a:endParaRPr lang="es-MX" sz="1200" dirty="0"/>
                    </a:p>
                  </a:txBody>
                  <a:tcPr/>
                </a:tc>
                <a:extLst>
                  <a:ext uri="{0D108BD9-81ED-4DB2-BD59-A6C34878D82A}">
                    <a16:rowId xmlns:a16="http://schemas.microsoft.com/office/drawing/2014/main" val="3975647623"/>
                  </a:ext>
                </a:extLst>
              </a:tr>
            </a:tbl>
          </a:graphicData>
        </a:graphic>
      </p:graphicFrame>
    </p:spTree>
    <p:extLst>
      <p:ext uri="{BB962C8B-B14F-4D97-AF65-F5344CB8AC3E}">
        <p14:creationId xmlns:p14="http://schemas.microsoft.com/office/powerpoint/2010/main" val="5871158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p:bldP spid="13" grpId="0"/>
      <p:bldP spid="14" grpId="0"/>
      <p:bldP spid="38" grpId="0" animBg="1"/>
      <p:bldP spid="39" grpId="0" animBg="1"/>
      <p:bldP spid="40" grpId="0" animBg="1"/>
      <p:bldP spid="41" grpId="0" animBg="1"/>
      <p:bldP spid="42" grpId="0" animBg="1"/>
      <p:bldP spid="43" grpId="0" animBg="1"/>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a:t>
            </a:r>
            <a:r>
              <a:rPr lang="en-US" dirty="0" err="1" smtClean="0"/>
              <a:t>CoreDNS</a:t>
            </a:r>
            <a:endParaRPr lang="es-MX" dirty="0"/>
          </a:p>
        </p:txBody>
      </p:sp>
      <p:sp>
        <p:nvSpPr>
          <p:cNvPr id="4" name="Elipse 3"/>
          <p:cNvSpPr/>
          <p:nvPr/>
        </p:nvSpPr>
        <p:spPr>
          <a:xfrm>
            <a:off x="2007591" y="3263862"/>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Elipse 4"/>
          <p:cNvSpPr/>
          <p:nvPr/>
        </p:nvSpPr>
        <p:spPr>
          <a:xfrm>
            <a:off x="3196866" y="3263862"/>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1835297" y="3829676"/>
            <a:ext cx="849913" cy="430887"/>
          </a:xfrm>
          <a:prstGeom prst="rect">
            <a:avLst/>
          </a:prstGeom>
          <a:noFill/>
        </p:spPr>
        <p:txBody>
          <a:bodyPr wrap="none" rtlCol="0">
            <a:spAutoFit/>
          </a:bodyPr>
          <a:lstStyle/>
          <a:p>
            <a:r>
              <a:rPr lang="en-US" sz="1100" dirty="0" smtClean="0"/>
              <a:t>10.244.1.5</a:t>
            </a:r>
          </a:p>
          <a:p>
            <a:pPr algn="ctr"/>
            <a:r>
              <a:rPr lang="en-US" sz="1100" dirty="0" smtClean="0"/>
              <a:t>test</a:t>
            </a:r>
            <a:endParaRPr lang="es-MX" sz="1100" dirty="0"/>
          </a:p>
        </p:txBody>
      </p:sp>
      <p:sp>
        <p:nvSpPr>
          <p:cNvPr id="7" name="CuadroTexto 6"/>
          <p:cNvSpPr txBox="1"/>
          <p:nvPr/>
        </p:nvSpPr>
        <p:spPr>
          <a:xfrm>
            <a:off x="3024572" y="3829676"/>
            <a:ext cx="849913" cy="430887"/>
          </a:xfrm>
          <a:prstGeom prst="rect">
            <a:avLst/>
          </a:prstGeom>
          <a:noFill/>
        </p:spPr>
        <p:txBody>
          <a:bodyPr wrap="none" rtlCol="0">
            <a:spAutoFit/>
          </a:bodyPr>
          <a:lstStyle/>
          <a:p>
            <a:r>
              <a:rPr lang="en-US" sz="1100" dirty="0" smtClean="0"/>
              <a:t>10.244.2.5</a:t>
            </a:r>
          </a:p>
          <a:p>
            <a:pPr algn="ctr"/>
            <a:r>
              <a:rPr lang="en-US" sz="1100" dirty="0" smtClean="0"/>
              <a:t>web</a:t>
            </a:r>
            <a:endParaRPr lang="es-MX" sz="1100" dirty="0"/>
          </a:p>
        </p:txBody>
      </p:sp>
      <p:sp>
        <p:nvSpPr>
          <p:cNvPr id="8" name="Rectángulo redondeado 7"/>
          <p:cNvSpPr/>
          <p:nvPr/>
        </p:nvSpPr>
        <p:spPr>
          <a:xfrm>
            <a:off x="2604922" y="2734177"/>
            <a:ext cx="591944" cy="469197"/>
          </a:xfrm>
          <a:prstGeom prst="roundRect">
            <a:avLst/>
          </a:prstGeom>
          <a:solidFill>
            <a:srgbClr val="02CA3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B050"/>
                </a:solidFill>
              </a:rPr>
              <a:t>dns</a:t>
            </a:r>
            <a:endParaRPr lang="es-MX" dirty="0">
              <a:solidFill>
                <a:srgbClr val="00B050"/>
              </a:solidFill>
            </a:endParaRPr>
          </a:p>
        </p:txBody>
      </p:sp>
      <p:pic>
        <p:nvPicPr>
          <p:cNvPr id="9" name="Imagen 8"/>
          <p:cNvPicPr>
            <a:picLocks noChangeAspect="1"/>
          </p:cNvPicPr>
          <p:nvPr/>
        </p:nvPicPr>
        <p:blipFill>
          <a:blip r:embed="rId2"/>
          <a:stretch>
            <a:fillRect/>
          </a:stretch>
        </p:blipFill>
        <p:spPr>
          <a:xfrm>
            <a:off x="6488483" y="1695466"/>
            <a:ext cx="4998602" cy="3378365"/>
          </a:xfrm>
          <a:prstGeom prst="rect">
            <a:avLst/>
          </a:prstGeom>
        </p:spPr>
      </p:pic>
      <p:pic>
        <p:nvPicPr>
          <p:cNvPr id="10" name="Imagen 9"/>
          <p:cNvPicPr>
            <a:picLocks noChangeAspect="1"/>
          </p:cNvPicPr>
          <p:nvPr/>
        </p:nvPicPr>
        <p:blipFill>
          <a:blip r:embed="rId3"/>
          <a:stretch>
            <a:fillRect/>
          </a:stretch>
        </p:blipFill>
        <p:spPr>
          <a:xfrm>
            <a:off x="6488483" y="5343786"/>
            <a:ext cx="4381500" cy="704850"/>
          </a:xfrm>
          <a:prstGeom prst="rect">
            <a:avLst/>
          </a:prstGeom>
        </p:spPr>
      </p:pic>
    </p:spTree>
    <p:extLst>
      <p:ext uri="{BB962C8B-B14F-4D97-AF65-F5344CB8AC3E}">
        <p14:creationId xmlns:p14="http://schemas.microsoft.com/office/powerpoint/2010/main" val="21778256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Docker</a:t>
            </a:r>
            <a:endParaRPr lang="es-MX"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261" y="1528862"/>
            <a:ext cx="9602032" cy="5019475"/>
          </a:xfrm>
          <a:prstGeom prst="rect">
            <a:avLst/>
          </a:prstGeom>
        </p:spPr>
      </p:pic>
    </p:spTree>
    <p:extLst>
      <p:ext uri="{BB962C8B-B14F-4D97-AF65-F5344CB8AC3E}">
        <p14:creationId xmlns:p14="http://schemas.microsoft.com/office/powerpoint/2010/main" val="2900527145"/>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t>
            </a:r>
            <a:r>
              <a:rPr lang="es-MX" dirty="0" err="1" smtClean="0"/>
              <a:t>Docker</a:t>
            </a:r>
            <a:r>
              <a:rPr lang="es-MX" dirty="0" smtClean="0"/>
              <a:t>, Flujo de trabajo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12" y="1638086"/>
            <a:ext cx="9239250" cy="4535213"/>
          </a:xfrm>
          <a:prstGeom prst="rect">
            <a:avLst/>
          </a:prstGeom>
        </p:spPr>
      </p:pic>
    </p:spTree>
    <p:extLst>
      <p:ext uri="{BB962C8B-B14F-4D97-AF65-F5344CB8AC3E}">
        <p14:creationId xmlns:p14="http://schemas.microsoft.com/office/powerpoint/2010/main" val="2839257027"/>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Default Design">
  <a:themeElements>
    <a:clrScheme name="Personalizado 5">
      <a:dk1>
        <a:srgbClr val="2E4C6B"/>
      </a:dk1>
      <a:lt1>
        <a:srgbClr val="FFFFFF"/>
      </a:lt1>
      <a:dk2>
        <a:srgbClr val="FFFFFF"/>
      </a:dk2>
      <a:lt2>
        <a:srgbClr val="B3CCE6"/>
      </a:lt2>
      <a:accent1>
        <a:srgbClr val="336599"/>
      </a:accent1>
      <a:accent2>
        <a:srgbClr val="99C1FE"/>
      </a:accent2>
      <a:accent3>
        <a:srgbClr val="65A3FF"/>
      </a:accent3>
      <a:accent4>
        <a:srgbClr val="004CBF"/>
      </a:accent4>
      <a:accent5>
        <a:srgbClr val="00327F"/>
      </a:accent5>
      <a:accent6>
        <a:srgbClr val="7486A5"/>
      </a:accent6>
      <a:hlink>
        <a:srgbClr val="4986C3"/>
      </a:hlink>
      <a:folHlink>
        <a:srgbClr val="0066FF"/>
      </a:folHlink>
    </a:clrScheme>
    <a:fontScheme name="Personalizado 1">
      <a:majorFont>
        <a:latin typeface="Arial Narrow"/>
        <a:ea typeface=""/>
        <a:cs typeface="Arial"/>
      </a:majorFont>
      <a:minorFont>
        <a:latin typeface="Calibri Light"/>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E8AB4"/>
        </a:dk1>
        <a:lt1>
          <a:srgbClr val="F8F8F8"/>
        </a:lt1>
        <a:dk2>
          <a:srgbClr val="5D5888"/>
        </a:dk2>
        <a:lt2>
          <a:srgbClr val="FFFFFF"/>
        </a:lt2>
        <a:accent1>
          <a:srgbClr val="191077"/>
        </a:accent1>
        <a:accent2>
          <a:srgbClr val="BC0606"/>
        </a:accent2>
        <a:accent3>
          <a:srgbClr val="B6B4C3"/>
        </a:accent3>
        <a:accent4>
          <a:srgbClr val="D4D4D4"/>
        </a:accent4>
        <a:accent5>
          <a:srgbClr val="ABAABD"/>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8E8AB4"/>
        </a:dk1>
        <a:lt1>
          <a:srgbClr val="F8F8F8"/>
        </a:lt1>
        <a:dk2>
          <a:srgbClr val="5D5888"/>
        </a:dk2>
        <a:lt2>
          <a:srgbClr val="FFFFFF"/>
        </a:lt2>
        <a:accent1>
          <a:srgbClr val="FFFFFF"/>
        </a:accent1>
        <a:accent2>
          <a:srgbClr val="BC0606"/>
        </a:accent2>
        <a:accent3>
          <a:srgbClr val="B6B4C3"/>
        </a:accent3>
        <a:accent4>
          <a:srgbClr val="D4D4D4"/>
        </a:accent4>
        <a:accent5>
          <a:srgbClr val="FFFFFF"/>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8E8AB4"/>
        </a:dk1>
        <a:lt1>
          <a:srgbClr val="F8F8F8"/>
        </a:lt1>
        <a:dk2>
          <a:srgbClr val="5D5888"/>
        </a:dk2>
        <a:lt2>
          <a:srgbClr val="FFFFFF"/>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8E8AB4"/>
        </a:dk1>
        <a:lt1>
          <a:srgbClr val="F8F8F8"/>
        </a:lt1>
        <a:dk2>
          <a:srgbClr val="5D5888"/>
        </a:dk2>
        <a:lt2>
          <a:srgbClr val="463F83"/>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00422</Template>
  <TotalTime>9349</TotalTime>
  <Words>2525</Words>
  <Application>Microsoft Office PowerPoint</Application>
  <PresentationFormat>Panorámica</PresentationFormat>
  <Paragraphs>597</Paragraphs>
  <Slides>79</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79</vt:i4>
      </vt:variant>
    </vt:vector>
  </HeadingPairs>
  <TitlesOfParts>
    <vt:vector size="84" baseType="lpstr">
      <vt:lpstr>Arial</vt:lpstr>
      <vt:lpstr>Arial Narrow</vt:lpstr>
      <vt:lpstr>Calibri</vt:lpstr>
      <vt:lpstr>Calibri Light</vt:lpstr>
      <vt:lpstr>Default Design</vt:lpstr>
      <vt:lpstr>Kubernetes</vt:lpstr>
      <vt:lpstr>Kubernetes.- Contenido del curso</vt:lpstr>
      <vt:lpstr>Introducción.- Cambios de infraestructura históricos</vt:lpstr>
      <vt:lpstr>Introducción.- La matriz del infierno</vt:lpstr>
      <vt:lpstr>Introducción. ¿ Que es docker ?</vt:lpstr>
      <vt:lpstr>Introducción: Máquina Virtual vs Contenedores Docker</vt:lpstr>
      <vt:lpstr>Introducción: Máquina Virtual vs Contenedores Docker</vt:lpstr>
      <vt:lpstr>Introducción: Arquitectura Docker</vt:lpstr>
      <vt:lpstr>Introducción: Docker, Flujo de trabajo</vt:lpstr>
      <vt:lpstr>Introducción: Arquitectura y conceptos de Kubernetes</vt:lpstr>
      <vt:lpstr>Introducción: Arquitectura Kubernetes</vt:lpstr>
      <vt:lpstr>Introducción: Arquitectura Kubernetes</vt:lpstr>
      <vt:lpstr>Introducción: Proyecto con SpringBoot, PetClinic</vt:lpstr>
      <vt:lpstr>Introducción: Proyecto SpringBoot, PetClinic - Arquitectura</vt:lpstr>
      <vt:lpstr>Introducción – Instalar las primeras herramientas</vt:lpstr>
      <vt:lpstr>2.- Docker</vt:lpstr>
      <vt:lpstr>2.- Docker – Ediciones</vt:lpstr>
      <vt:lpstr>2.- Docker – Community vs Enteprise</vt:lpstr>
      <vt:lpstr>2.- Docker en linux</vt:lpstr>
      <vt:lpstr>2.- Docker – Instalar en linux</vt:lpstr>
      <vt:lpstr>2.- Docker – Imagen vs Contenedor</vt:lpstr>
      <vt:lpstr>2.- Docker – Detalles de la ejecución de contenedor</vt:lpstr>
      <vt:lpstr>2.- Docker – Lo que es una imágen</vt:lpstr>
      <vt:lpstr>2.- Docker -  El docker hub</vt:lpstr>
      <vt:lpstr>2.- Docker – Las capas de una imagen de docker</vt:lpstr>
      <vt:lpstr>2.- Docker – Crear Dockerfiles</vt:lpstr>
      <vt:lpstr>2.- Docker – Persistencia de datos en contenedores</vt:lpstr>
      <vt:lpstr>2.- Docker - Volumes</vt:lpstr>
      <vt:lpstr>2.- Docker – Bind</vt:lpstr>
      <vt:lpstr>2.- Docker – docker-compose</vt:lpstr>
      <vt:lpstr>3.- Kubernetes Objects – k8s</vt:lpstr>
      <vt:lpstr>3.- k8s Objects</vt:lpstr>
      <vt:lpstr>3.- k8s Objects – Instalar kubectl y minikube</vt:lpstr>
      <vt:lpstr>3.- k8s Objects - POD</vt:lpstr>
      <vt:lpstr>3.- k8s Objects – YAML in kubernetes</vt:lpstr>
      <vt:lpstr>3.- k8s Objects – Replication Controller &amp; Replicaset</vt:lpstr>
      <vt:lpstr>3.- k8s Objects - Deployment</vt:lpstr>
      <vt:lpstr>3.- k8s Objects – Rollout &amp; Versioning</vt:lpstr>
      <vt:lpstr>3.- k8s Objects – Deployment Statregy</vt:lpstr>
      <vt:lpstr>3.- k8s Objects - Namespaces</vt:lpstr>
      <vt:lpstr>3.- k8s Objects - Namespaces</vt:lpstr>
      <vt:lpstr>3.- k8s Objects - Namespaces</vt:lpstr>
      <vt:lpstr>3.- k8s Objects - Namespaces</vt:lpstr>
      <vt:lpstr>3.- k8s Objects - Services</vt:lpstr>
      <vt:lpstr>3.- k8s Objects - Services</vt:lpstr>
      <vt:lpstr>3.- k8s Objects – Service - NodePort</vt:lpstr>
      <vt:lpstr>3.- k8s Objects – Service - NodePort</vt:lpstr>
      <vt:lpstr>3.- k8s Objects – Service - ClusterIP</vt:lpstr>
      <vt:lpstr>3.- k8s – Service - LoadBalancer</vt:lpstr>
      <vt:lpstr>3.- k8s Objects – Networking basics</vt:lpstr>
      <vt:lpstr>3.- k8s Objects – Networking basics</vt:lpstr>
      <vt:lpstr>3.- k8s Objects – Networking basics</vt:lpstr>
      <vt:lpstr>3.- k8s Objects – Imperative vs Declarative</vt:lpstr>
      <vt:lpstr>3.- k8s Objects – Kubectl Apply Command</vt:lpstr>
      <vt:lpstr>4.- k8s Storage</vt:lpstr>
      <vt:lpstr>4.- k8s Storage – Introducción a docker storage</vt:lpstr>
      <vt:lpstr>4.- k8s Storage – Docker Storage</vt:lpstr>
      <vt:lpstr>4.- k8s Storage – Docker Storage</vt:lpstr>
      <vt:lpstr>4.- k8s Storage – Docker Storage</vt:lpstr>
      <vt:lpstr>4.- k8s Storage – Volume Driver Plugins in Docker</vt:lpstr>
      <vt:lpstr>4.- k8s Storage – Container Storage Interface (CSI)</vt:lpstr>
      <vt:lpstr>4.- k8s Storage – Container Storage Interface (CSI)</vt:lpstr>
      <vt:lpstr>4.- k8s Storage – Volúmenes</vt:lpstr>
      <vt:lpstr>4.- k8s Storage – Volúmenes</vt:lpstr>
      <vt:lpstr>4.- k8s Storage – Persistent Volumes</vt:lpstr>
      <vt:lpstr>4.- k8s Storage – Persistent Volumes</vt:lpstr>
      <vt:lpstr>4.- k8s Storage – Persistent Volume Claim</vt:lpstr>
      <vt:lpstr>4.- k8s Storage – Persistent Volume Claim</vt:lpstr>
      <vt:lpstr>4.- k8s Storage – Storage Class</vt:lpstr>
      <vt:lpstr>4.- k8s Storage – Storage Class</vt:lpstr>
      <vt:lpstr>4.- k8s Storage – Storage Class</vt:lpstr>
      <vt:lpstr>4.- k8s Storage – Storage Class</vt:lpstr>
      <vt:lpstr>5.- k8s Networking – Cluster Networking</vt:lpstr>
      <vt:lpstr>5.- k8s Networking – Pod Networking</vt:lpstr>
      <vt:lpstr>5.- k8s Networking – Networking Policies</vt:lpstr>
      <vt:lpstr>5.- k8s Networking – Networking Policies</vt:lpstr>
      <vt:lpstr>5.- k8s Networking – Networking Policies</vt:lpstr>
      <vt:lpstr>5.- k8s Networking – DNS in Kubernetes</vt:lpstr>
      <vt:lpstr>5.- k8s Networking - CoreDNS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Gerardo</dc:creator>
  <cp:lastModifiedBy>Gerardo</cp:lastModifiedBy>
  <cp:revision>176</cp:revision>
  <dcterms:created xsi:type="dcterms:W3CDTF">2022-01-19T00:31:44Z</dcterms:created>
  <dcterms:modified xsi:type="dcterms:W3CDTF">2022-03-07T03:42:52Z</dcterms:modified>
</cp:coreProperties>
</file>